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7" r:id="rId6"/>
    <p:sldId id="262" r:id="rId7"/>
    <p:sldId id="268" r:id="rId8"/>
    <p:sldId id="275" r:id="rId9"/>
    <p:sldId id="265" r:id="rId10"/>
    <p:sldId id="266" r:id="rId11"/>
    <p:sldId id="264" r:id="rId12"/>
    <p:sldId id="276" r:id="rId13"/>
    <p:sldId id="273" r:id="rId14"/>
    <p:sldId id="274" r:id="rId15"/>
    <p:sldId id="259" r:id="rId16"/>
    <p:sldId id="260" r:id="rId17"/>
    <p:sldId id="271" r:id="rId18"/>
    <p:sldId id="272" r:id="rId19"/>
    <p:sldId id="263" r:id="rId20"/>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Sloover, Nicole" initials="DN" lastIdx="1" clrIdx="0">
    <p:extLst>
      <p:ext uri="{19B8F6BF-5375-455C-9EA6-DF929625EA0E}">
        <p15:presenceInfo xmlns:p15="http://schemas.microsoft.com/office/powerpoint/2012/main" userId="S::Nicole.DeSloover@state.sd.us::74b0b007-7014-49a3-834a-ebac702676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2" d="100"/>
          <a:sy n="52" d="100"/>
        </p:scale>
        <p:origin x="751"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DC6756-7F98-4DBF-BCA2-5BEB00DEA2A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ED03711-9471-4C63-8939-542276D168EE}">
      <dgm:prSet/>
      <dgm:spPr/>
      <dgm:t>
        <a:bodyPr/>
        <a:lstStyle/>
        <a:p>
          <a:r>
            <a:rPr lang="en-US"/>
            <a:t>You must first set up an account, before you can create a sub-account.</a:t>
          </a:r>
        </a:p>
      </dgm:t>
    </dgm:pt>
    <dgm:pt modelId="{3839B941-AF54-4FA6-8389-748EE0B173DB}" type="parTrans" cxnId="{53116FE0-7B1E-4EA6-A0C9-5A9D502D1DF9}">
      <dgm:prSet/>
      <dgm:spPr/>
      <dgm:t>
        <a:bodyPr/>
        <a:lstStyle/>
        <a:p>
          <a:endParaRPr lang="en-US"/>
        </a:p>
      </dgm:t>
    </dgm:pt>
    <dgm:pt modelId="{CEF93161-3F9D-40FB-93E9-E91CFF3385B9}" type="sibTrans" cxnId="{53116FE0-7B1E-4EA6-A0C9-5A9D502D1DF9}">
      <dgm:prSet/>
      <dgm:spPr/>
      <dgm:t>
        <a:bodyPr/>
        <a:lstStyle/>
        <a:p>
          <a:endParaRPr lang="en-US"/>
        </a:p>
      </dgm:t>
    </dgm:pt>
    <dgm:pt modelId="{CAAA17B8-5D62-4E00-8360-D8067F2AB520}">
      <dgm:prSet/>
      <dgm:spPr/>
      <dgm:t>
        <a:bodyPr/>
        <a:lstStyle/>
        <a:p>
          <a:r>
            <a:rPr lang="en-US" dirty="0"/>
            <a:t>Account Type:</a:t>
          </a:r>
        </a:p>
        <a:p>
          <a:r>
            <a:rPr lang="en-US" dirty="0"/>
            <a:t>Bank, Income, Expenses</a:t>
          </a:r>
        </a:p>
      </dgm:t>
    </dgm:pt>
    <dgm:pt modelId="{90D43047-9CB1-45DF-83F4-47325D6FB4AF}" type="parTrans" cxnId="{358E2F2E-71F3-41A0-B66B-9E921F5099C7}">
      <dgm:prSet/>
      <dgm:spPr/>
      <dgm:t>
        <a:bodyPr/>
        <a:lstStyle/>
        <a:p>
          <a:endParaRPr lang="en-US"/>
        </a:p>
      </dgm:t>
    </dgm:pt>
    <dgm:pt modelId="{EDC8F97A-0C46-43E4-9283-FBACDF69E7D1}" type="sibTrans" cxnId="{358E2F2E-71F3-41A0-B66B-9E921F5099C7}">
      <dgm:prSet/>
      <dgm:spPr/>
      <dgm:t>
        <a:bodyPr/>
        <a:lstStyle/>
        <a:p>
          <a:endParaRPr lang="en-US"/>
        </a:p>
      </dgm:t>
    </dgm:pt>
    <dgm:pt modelId="{01C5AD46-5D03-484F-AB11-6CE6BE475028}">
      <dgm:prSet/>
      <dgm:spPr/>
      <dgm:t>
        <a:bodyPr/>
        <a:lstStyle/>
        <a:p>
          <a:r>
            <a:rPr lang="en-US" dirty="0"/>
            <a:t>Detail Type:</a:t>
          </a:r>
        </a:p>
        <a:p>
          <a:r>
            <a:rPr lang="en-US" dirty="0"/>
            <a:t>Checking Account, Other Primary Income, Other Business Expenses</a:t>
          </a:r>
        </a:p>
      </dgm:t>
    </dgm:pt>
    <dgm:pt modelId="{358779F0-1C90-4336-9AD6-AC56BA9137E5}" type="parTrans" cxnId="{CD1D79BE-BE35-4331-9B36-B6A80093ACE4}">
      <dgm:prSet/>
      <dgm:spPr/>
      <dgm:t>
        <a:bodyPr/>
        <a:lstStyle/>
        <a:p>
          <a:endParaRPr lang="en-US"/>
        </a:p>
      </dgm:t>
    </dgm:pt>
    <dgm:pt modelId="{179C0886-3704-4CBC-B49C-FFAEDD59F39A}" type="sibTrans" cxnId="{CD1D79BE-BE35-4331-9B36-B6A80093ACE4}">
      <dgm:prSet/>
      <dgm:spPr/>
      <dgm:t>
        <a:bodyPr/>
        <a:lstStyle/>
        <a:p>
          <a:endParaRPr lang="en-US"/>
        </a:p>
      </dgm:t>
    </dgm:pt>
    <dgm:pt modelId="{EA28EA17-08B6-4A07-B0CE-9031BB001AEB}">
      <dgm:prSet/>
      <dgm:spPr/>
      <dgm:t>
        <a:bodyPr/>
        <a:lstStyle/>
        <a:p>
          <a:r>
            <a:rPr lang="en-US" dirty="0"/>
            <a:t>Name:</a:t>
          </a:r>
        </a:p>
        <a:p>
          <a:r>
            <a:rPr lang="en-US" dirty="0"/>
            <a:t>Minor Revenue Source, Revenue Type, Expenditure Sub-function, Expenditure Activity, Expenditure Object</a:t>
          </a:r>
        </a:p>
        <a:p>
          <a:r>
            <a:rPr lang="en-US" dirty="0"/>
            <a:t>Cash, Savings, CD’s, Restricted Cash, Fund Balance</a:t>
          </a:r>
        </a:p>
      </dgm:t>
    </dgm:pt>
    <dgm:pt modelId="{B8800068-1A76-4D68-A9E0-073C64AF3345}" type="parTrans" cxnId="{0CEE8E31-CC66-47E8-9751-D628626505D4}">
      <dgm:prSet/>
      <dgm:spPr/>
      <dgm:t>
        <a:bodyPr/>
        <a:lstStyle/>
        <a:p>
          <a:endParaRPr lang="en-US"/>
        </a:p>
      </dgm:t>
    </dgm:pt>
    <dgm:pt modelId="{D9AD96AB-FC11-4133-A947-8CDBFC9422AC}" type="sibTrans" cxnId="{0CEE8E31-CC66-47E8-9751-D628626505D4}">
      <dgm:prSet/>
      <dgm:spPr/>
      <dgm:t>
        <a:bodyPr/>
        <a:lstStyle/>
        <a:p>
          <a:endParaRPr lang="en-US"/>
        </a:p>
      </dgm:t>
    </dgm:pt>
    <dgm:pt modelId="{66304BCA-C7A9-4ECA-8EA4-2D470260D8F2}">
      <dgm:prSet/>
      <dgm:spPr/>
      <dgm:t>
        <a:bodyPr/>
        <a:lstStyle/>
        <a:p>
          <a:r>
            <a:rPr lang="en-US" dirty="0"/>
            <a:t>When recording revenue/expenses, always choose the applicable account name.</a:t>
          </a:r>
        </a:p>
      </dgm:t>
    </dgm:pt>
    <dgm:pt modelId="{8F715AFA-2B19-4F92-B1A0-F957E6AD464D}" type="parTrans" cxnId="{11DA51A5-BFE9-4BD7-95F8-A63C37A91932}">
      <dgm:prSet/>
      <dgm:spPr/>
      <dgm:t>
        <a:bodyPr/>
        <a:lstStyle/>
        <a:p>
          <a:endParaRPr lang="en-US"/>
        </a:p>
      </dgm:t>
    </dgm:pt>
    <dgm:pt modelId="{3C1610C5-F0E0-4F21-8DB2-45ACE5C3A1C1}" type="sibTrans" cxnId="{11DA51A5-BFE9-4BD7-95F8-A63C37A91932}">
      <dgm:prSet/>
      <dgm:spPr/>
      <dgm:t>
        <a:bodyPr/>
        <a:lstStyle/>
        <a:p>
          <a:endParaRPr lang="en-US"/>
        </a:p>
      </dgm:t>
    </dgm:pt>
    <dgm:pt modelId="{C0913FEA-F879-4689-84FC-EFEFD91B570A}" type="pres">
      <dgm:prSet presAssocID="{B6DC6756-7F98-4DBF-BCA2-5BEB00DEA2A5}" presName="linear" presStyleCnt="0">
        <dgm:presLayoutVars>
          <dgm:animLvl val="lvl"/>
          <dgm:resizeHandles val="exact"/>
        </dgm:presLayoutVars>
      </dgm:prSet>
      <dgm:spPr/>
    </dgm:pt>
    <dgm:pt modelId="{0ECA4551-F349-4D39-A1F2-BC68BFB601A8}" type="pres">
      <dgm:prSet presAssocID="{1ED03711-9471-4C63-8939-542276D168EE}" presName="parentText" presStyleLbl="node1" presStyleIdx="0" presStyleCnt="5">
        <dgm:presLayoutVars>
          <dgm:chMax val="0"/>
          <dgm:bulletEnabled val="1"/>
        </dgm:presLayoutVars>
      </dgm:prSet>
      <dgm:spPr/>
    </dgm:pt>
    <dgm:pt modelId="{2210A2FD-B148-409A-A7DA-4E033175828A}" type="pres">
      <dgm:prSet presAssocID="{CEF93161-3F9D-40FB-93E9-E91CFF3385B9}" presName="spacer" presStyleCnt="0"/>
      <dgm:spPr/>
    </dgm:pt>
    <dgm:pt modelId="{7A1B1C71-0C04-4714-B5D1-217EE45E31C2}" type="pres">
      <dgm:prSet presAssocID="{CAAA17B8-5D62-4E00-8360-D8067F2AB520}" presName="parentText" presStyleLbl="node1" presStyleIdx="1" presStyleCnt="5">
        <dgm:presLayoutVars>
          <dgm:chMax val="0"/>
          <dgm:bulletEnabled val="1"/>
        </dgm:presLayoutVars>
      </dgm:prSet>
      <dgm:spPr/>
    </dgm:pt>
    <dgm:pt modelId="{C33B05DB-E02C-4823-BC86-8DDE8DB1404D}" type="pres">
      <dgm:prSet presAssocID="{EDC8F97A-0C46-43E4-9283-FBACDF69E7D1}" presName="spacer" presStyleCnt="0"/>
      <dgm:spPr/>
    </dgm:pt>
    <dgm:pt modelId="{345938A8-3FEE-4D8B-8097-4E054069BA0C}" type="pres">
      <dgm:prSet presAssocID="{01C5AD46-5D03-484F-AB11-6CE6BE475028}" presName="parentText" presStyleLbl="node1" presStyleIdx="2" presStyleCnt="5">
        <dgm:presLayoutVars>
          <dgm:chMax val="0"/>
          <dgm:bulletEnabled val="1"/>
        </dgm:presLayoutVars>
      </dgm:prSet>
      <dgm:spPr/>
    </dgm:pt>
    <dgm:pt modelId="{3DD20468-864F-41E7-B365-3529D272FD46}" type="pres">
      <dgm:prSet presAssocID="{179C0886-3704-4CBC-B49C-FFAEDD59F39A}" presName="spacer" presStyleCnt="0"/>
      <dgm:spPr/>
    </dgm:pt>
    <dgm:pt modelId="{2EE22C0E-C446-490C-9E69-055944D47C39}" type="pres">
      <dgm:prSet presAssocID="{EA28EA17-08B6-4A07-B0CE-9031BB001AEB}" presName="parentText" presStyleLbl="node1" presStyleIdx="3" presStyleCnt="5" custLinFactNeighborX="-15" custLinFactNeighborY="-16182">
        <dgm:presLayoutVars>
          <dgm:chMax val="0"/>
          <dgm:bulletEnabled val="1"/>
        </dgm:presLayoutVars>
      </dgm:prSet>
      <dgm:spPr/>
    </dgm:pt>
    <dgm:pt modelId="{97283154-656F-44AB-A44F-8A3B424A30B6}" type="pres">
      <dgm:prSet presAssocID="{D9AD96AB-FC11-4133-A947-8CDBFC9422AC}" presName="spacer" presStyleCnt="0"/>
      <dgm:spPr/>
    </dgm:pt>
    <dgm:pt modelId="{091EEA1F-4DDB-4951-AC62-2A9FD313382E}" type="pres">
      <dgm:prSet presAssocID="{66304BCA-C7A9-4ECA-8EA4-2D470260D8F2}" presName="parentText" presStyleLbl="node1" presStyleIdx="4" presStyleCnt="5">
        <dgm:presLayoutVars>
          <dgm:chMax val="0"/>
          <dgm:bulletEnabled val="1"/>
        </dgm:presLayoutVars>
      </dgm:prSet>
      <dgm:spPr/>
    </dgm:pt>
  </dgm:ptLst>
  <dgm:cxnLst>
    <dgm:cxn modelId="{CB61F902-BF0F-4A27-B829-04899C930A1C}" type="presOf" srcId="{CAAA17B8-5D62-4E00-8360-D8067F2AB520}" destId="{7A1B1C71-0C04-4714-B5D1-217EE45E31C2}" srcOrd="0" destOrd="0" presId="urn:microsoft.com/office/officeart/2005/8/layout/vList2"/>
    <dgm:cxn modelId="{E032651A-92F8-4FB6-AD29-4B2B0F5787F0}" type="presOf" srcId="{66304BCA-C7A9-4ECA-8EA4-2D470260D8F2}" destId="{091EEA1F-4DDB-4951-AC62-2A9FD313382E}" srcOrd="0" destOrd="0" presId="urn:microsoft.com/office/officeart/2005/8/layout/vList2"/>
    <dgm:cxn modelId="{993F3C1E-2A8A-406F-A69F-427BE35DAF40}" type="presOf" srcId="{01C5AD46-5D03-484F-AB11-6CE6BE475028}" destId="{345938A8-3FEE-4D8B-8097-4E054069BA0C}" srcOrd="0" destOrd="0" presId="urn:microsoft.com/office/officeart/2005/8/layout/vList2"/>
    <dgm:cxn modelId="{358E2F2E-71F3-41A0-B66B-9E921F5099C7}" srcId="{B6DC6756-7F98-4DBF-BCA2-5BEB00DEA2A5}" destId="{CAAA17B8-5D62-4E00-8360-D8067F2AB520}" srcOrd="1" destOrd="0" parTransId="{90D43047-9CB1-45DF-83F4-47325D6FB4AF}" sibTransId="{EDC8F97A-0C46-43E4-9283-FBACDF69E7D1}"/>
    <dgm:cxn modelId="{0CEE8E31-CC66-47E8-9751-D628626505D4}" srcId="{B6DC6756-7F98-4DBF-BCA2-5BEB00DEA2A5}" destId="{EA28EA17-08B6-4A07-B0CE-9031BB001AEB}" srcOrd="3" destOrd="0" parTransId="{B8800068-1A76-4D68-A9E0-073C64AF3345}" sibTransId="{D9AD96AB-FC11-4133-A947-8CDBFC9422AC}"/>
    <dgm:cxn modelId="{11DA51A5-BFE9-4BD7-95F8-A63C37A91932}" srcId="{B6DC6756-7F98-4DBF-BCA2-5BEB00DEA2A5}" destId="{66304BCA-C7A9-4ECA-8EA4-2D470260D8F2}" srcOrd="4" destOrd="0" parTransId="{8F715AFA-2B19-4F92-B1A0-F957E6AD464D}" sibTransId="{3C1610C5-F0E0-4F21-8DB2-45ACE5C3A1C1}"/>
    <dgm:cxn modelId="{218F2BB9-A480-4DFE-8850-C9E4109E0609}" type="presOf" srcId="{B6DC6756-7F98-4DBF-BCA2-5BEB00DEA2A5}" destId="{C0913FEA-F879-4689-84FC-EFEFD91B570A}" srcOrd="0" destOrd="0" presId="urn:microsoft.com/office/officeart/2005/8/layout/vList2"/>
    <dgm:cxn modelId="{CD1D79BE-BE35-4331-9B36-B6A80093ACE4}" srcId="{B6DC6756-7F98-4DBF-BCA2-5BEB00DEA2A5}" destId="{01C5AD46-5D03-484F-AB11-6CE6BE475028}" srcOrd="2" destOrd="0" parTransId="{358779F0-1C90-4336-9AD6-AC56BA9137E5}" sibTransId="{179C0886-3704-4CBC-B49C-FFAEDD59F39A}"/>
    <dgm:cxn modelId="{16EEA7BF-E918-480D-B384-1F4EC21A15E5}" type="presOf" srcId="{EA28EA17-08B6-4A07-B0CE-9031BB001AEB}" destId="{2EE22C0E-C446-490C-9E69-055944D47C39}" srcOrd="0" destOrd="0" presId="urn:microsoft.com/office/officeart/2005/8/layout/vList2"/>
    <dgm:cxn modelId="{53116FE0-7B1E-4EA6-A0C9-5A9D502D1DF9}" srcId="{B6DC6756-7F98-4DBF-BCA2-5BEB00DEA2A5}" destId="{1ED03711-9471-4C63-8939-542276D168EE}" srcOrd="0" destOrd="0" parTransId="{3839B941-AF54-4FA6-8389-748EE0B173DB}" sibTransId="{CEF93161-3F9D-40FB-93E9-E91CFF3385B9}"/>
    <dgm:cxn modelId="{1AD76FEB-00F7-4FEB-8CB4-CA5C67D9D024}" type="presOf" srcId="{1ED03711-9471-4C63-8939-542276D168EE}" destId="{0ECA4551-F349-4D39-A1F2-BC68BFB601A8}" srcOrd="0" destOrd="0" presId="urn:microsoft.com/office/officeart/2005/8/layout/vList2"/>
    <dgm:cxn modelId="{3048C585-0BBC-4A7A-A01E-BFE067648446}" type="presParOf" srcId="{C0913FEA-F879-4689-84FC-EFEFD91B570A}" destId="{0ECA4551-F349-4D39-A1F2-BC68BFB601A8}" srcOrd="0" destOrd="0" presId="urn:microsoft.com/office/officeart/2005/8/layout/vList2"/>
    <dgm:cxn modelId="{58845066-9A70-4B52-91B3-DE2CDD562A60}" type="presParOf" srcId="{C0913FEA-F879-4689-84FC-EFEFD91B570A}" destId="{2210A2FD-B148-409A-A7DA-4E033175828A}" srcOrd="1" destOrd="0" presId="urn:microsoft.com/office/officeart/2005/8/layout/vList2"/>
    <dgm:cxn modelId="{790081C5-14BA-48A7-8BC4-AED9BF0FB114}" type="presParOf" srcId="{C0913FEA-F879-4689-84FC-EFEFD91B570A}" destId="{7A1B1C71-0C04-4714-B5D1-217EE45E31C2}" srcOrd="2" destOrd="0" presId="urn:microsoft.com/office/officeart/2005/8/layout/vList2"/>
    <dgm:cxn modelId="{E3882369-AF8C-4750-8023-C6D33A5F4050}" type="presParOf" srcId="{C0913FEA-F879-4689-84FC-EFEFD91B570A}" destId="{C33B05DB-E02C-4823-BC86-8DDE8DB1404D}" srcOrd="3" destOrd="0" presId="urn:microsoft.com/office/officeart/2005/8/layout/vList2"/>
    <dgm:cxn modelId="{37932E56-498C-4DCD-B8B9-190B0EA96583}" type="presParOf" srcId="{C0913FEA-F879-4689-84FC-EFEFD91B570A}" destId="{345938A8-3FEE-4D8B-8097-4E054069BA0C}" srcOrd="4" destOrd="0" presId="urn:microsoft.com/office/officeart/2005/8/layout/vList2"/>
    <dgm:cxn modelId="{E9C6FB48-56F5-45D9-A5F2-D87AE22C3654}" type="presParOf" srcId="{C0913FEA-F879-4689-84FC-EFEFD91B570A}" destId="{3DD20468-864F-41E7-B365-3529D272FD46}" srcOrd="5" destOrd="0" presId="urn:microsoft.com/office/officeart/2005/8/layout/vList2"/>
    <dgm:cxn modelId="{B86717BC-A1EB-492C-B7A0-35307C67EB9C}" type="presParOf" srcId="{C0913FEA-F879-4689-84FC-EFEFD91B570A}" destId="{2EE22C0E-C446-490C-9E69-055944D47C39}" srcOrd="6" destOrd="0" presId="urn:microsoft.com/office/officeart/2005/8/layout/vList2"/>
    <dgm:cxn modelId="{4E0126BB-11D9-47C3-963D-3C00264E861A}" type="presParOf" srcId="{C0913FEA-F879-4689-84FC-EFEFD91B570A}" destId="{97283154-656F-44AB-A44F-8A3B424A30B6}" srcOrd="7" destOrd="0" presId="urn:microsoft.com/office/officeart/2005/8/layout/vList2"/>
    <dgm:cxn modelId="{855CC9BD-C9EE-4E60-87C3-AFBA6165D63B}" type="presParOf" srcId="{C0913FEA-F879-4689-84FC-EFEFD91B570A}" destId="{091EEA1F-4DDB-4951-AC62-2A9FD313382E}"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DC6756-7F98-4DBF-BCA2-5BEB00DEA2A5}"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ED03711-9471-4C63-8939-542276D168EE}">
      <dgm:prSet/>
      <dgm:spPr/>
      <dgm:t>
        <a:bodyPr/>
        <a:lstStyle/>
        <a:p>
          <a:pPr algn="ctr">
            <a:spcAft>
              <a:spcPts val="0"/>
            </a:spcAft>
          </a:pPr>
          <a:r>
            <a:rPr lang="en-US" dirty="0"/>
            <a:t>Make sure QuickBooks is set to “Cash Basis” </a:t>
          </a:r>
        </a:p>
        <a:p>
          <a:pPr algn="ctr">
            <a:spcAft>
              <a:spcPts val="0"/>
            </a:spcAft>
          </a:pPr>
          <a:r>
            <a:rPr lang="en-US" dirty="0"/>
            <a:t>under Preferences!</a:t>
          </a:r>
        </a:p>
      </dgm:t>
    </dgm:pt>
    <dgm:pt modelId="{3839B941-AF54-4FA6-8389-748EE0B173DB}" type="parTrans" cxnId="{53116FE0-7B1E-4EA6-A0C9-5A9D502D1DF9}">
      <dgm:prSet/>
      <dgm:spPr/>
      <dgm:t>
        <a:bodyPr/>
        <a:lstStyle/>
        <a:p>
          <a:endParaRPr lang="en-US"/>
        </a:p>
      </dgm:t>
    </dgm:pt>
    <dgm:pt modelId="{CEF93161-3F9D-40FB-93E9-E91CFF3385B9}" type="sibTrans" cxnId="{53116FE0-7B1E-4EA6-A0C9-5A9D502D1DF9}">
      <dgm:prSet/>
      <dgm:spPr/>
      <dgm:t>
        <a:bodyPr/>
        <a:lstStyle/>
        <a:p>
          <a:endParaRPr lang="en-US"/>
        </a:p>
      </dgm:t>
    </dgm:pt>
    <dgm:pt modelId="{C0913FEA-F879-4689-84FC-EFEFD91B570A}" type="pres">
      <dgm:prSet presAssocID="{B6DC6756-7F98-4DBF-BCA2-5BEB00DEA2A5}" presName="linear" presStyleCnt="0">
        <dgm:presLayoutVars>
          <dgm:animLvl val="lvl"/>
          <dgm:resizeHandles val="exact"/>
        </dgm:presLayoutVars>
      </dgm:prSet>
      <dgm:spPr/>
    </dgm:pt>
    <dgm:pt modelId="{0ECA4551-F349-4D39-A1F2-BC68BFB601A8}" type="pres">
      <dgm:prSet presAssocID="{1ED03711-9471-4C63-8939-542276D168EE}" presName="parentText" presStyleLbl="node1" presStyleIdx="0" presStyleCnt="1">
        <dgm:presLayoutVars>
          <dgm:chMax val="0"/>
          <dgm:bulletEnabled val="1"/>
        </dgm:presLayoutVars>
      </dgm:prSet>
      <dgm:spPr/>
    </dgm:pt>
  </dgm:ptLst>
  <dgm:cxnLst>
    <dgm:cxn modelId="{218F2BB9-A480-4DFE-8850-C9E4109E0609}" type="presOf" srcId="{B6DC6756-7F98-4DBF-BCA2-5BEB00DEA2A5}" destId="{C0913FEA-F879-4689-84FC-EFEFD91B570A}" srcOrd="0" destOrd="0" presId="urn:microsoft.com/office/officeart/2005/8/layout/vList2"/>
    <dgm:cxn modelId="{53116FE0-7B1E-4EA6-A0C9-5A9D502D1DF9}" srcId="{B6DC6756-7F98-4DBF-BCA2-5BEB00DEA2A5}" destId="{1ED03711-9471-4C63-8939-542276D168EE}" srcOrd="0" destOrd="0" parTransId="{3839B941-AF54-4FA6-8389-748EE0B173DB}" sibTransId="{CEF93161-3F9D-40FB-93E9-E91CFF3385B9}"/>
    <dgm:cxn modelId="{1AD76FEB-00F7-4FEB-8CB4-CA5C67D9D024}" type="presOf" srcId="{1ED03711-9471-4C63-8939-542276D168EE}" destId="{0ECA4551-F349-4D39-A1F2-BC68BFB601A8}" srcOrd="0" destOrd="0" presId="urn:microsoft.com/office/officeart/2005/8/layout/vList2"/>
    <dgm:cxn modelId="{3048C585-0BBC-4A7A-A01E-BFE067648446}" type="presParOf" srcId="{C0913FEA-F879-4689-84FC-EFEFD91B570A}" destId="{0ECA4551-F349-4D39-A1F2-BC68BFB601A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A4551-F349-4D39-A1F2-BC68BFB601A8}">
      <dsp:nvSpPr>
        <dsp:cNvPr id="0" name=""/>
        <dsp:cNvSpPr/>
      </dsp:nvSpPr>
      <dsp:spPr>
        <a:xfrm>
          <a:off x="0" y="92552"/>
          <a:ext cx="10515600" cy="80583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You must first set up an account, before you can create a sub-account.</a:t>
          </a:r>
        </a:p>
      </dsp:txBody>
      <dsp:txXfrm>
        <a:off x="39338" y="131890"/>
        <a:ext cx="10436924" cy="727163"/>
      </dsp:txXfrm>
    </dsp:sp>
    <dsp:sp modelId="{7A1B1C71-0C04-4714-B5D1-217EE45E31C2}">
      <dsp:nvSpPr>
        <dsp:cNvPr id="0" name=""/>
        <dsp:cNvSpPr/>
      </dsp:nvSpPr>
      <dsp:spPr>
        <a:xfrm>
          <a:off x="0" y="932952"/>
          <a:ext cx="10515600" cy="805839"/>
        </a:xfrm>
        <a:prstGeom prst="roundRect">
          <a:avLst/>
        </a:prstGeom>
        <a:solidFill>
          <a:schemeClr val="accent2">
            <a:hueOff val="-363841"/>
            <a:satOff val="-20982"/>
            <a:lumOff val="215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Account Type:</a:t>
          </a:r>
        </a:p>
        <a:p>
          <a:pPr marL="0" lvl="0" indent="0" algn="l" defTabSz="533400">
            <a:lnSpc>
              <a:spcPct val="90000"/>
            </a:lnSpc>
            <a:spcBef>
              <a:spcPct val="0"/>
            </a:spcBef>
            <a:spcAft>
              <a:spcPct val="35000"/>
            </a:spcAft>
            <a:buNone/>
          </a:pPr>
          <a:r>
            <a:rPr lang="en-US" sz="1200" kern="1200" dirty="0"/>
            <a:t>Bank, Income, Expenses</a:t>
          </a:r>
        </a:p>
      </dsp:txBody>
      <dsp:txXfrm>
        <a:off x="39338" y="972290"/>
        <a:ext cx="10436924" cy="727163"/>
      </dsp:txXfrm>
    </dsp:sp>
    <dsp:sp modelId="{345938A8-3FEE-4D8B-8097-4E054069BA0C}">
      <dsp:nvSpPr>
        <dsp:cNvPr id="0" name=""/>
        <dsp:cNvSpPr/>
      </dsp:nvSpPr>
      <dsp:spPr>
        <a:xfrm>
          <a:off x="0" y="1773352"/>
          <a:ext cx="10515600" cy="805839"/>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Detail Type:</a:t>
          </a:r>
        </a:p>
        <a:p>
          <a:pPr marL="0" lvl="0" indent="0" algn="l" defTabSz="533400">
            <a:lnSpc>
              <a:spcPct val="90000"/>
            </a:lnSpc>
            <a:spcBef>
              <a:spcPct val="0"/>
            </a:spcBef>
            <a:spcAft>
              <a:spcPct val="35000"/>
            </a:spcAft>
            <a:buNone/>
          </a:pPr>
          <a:r>
            <a:rPr lang="en-US" sz="1200" kern="1200" dirty="0"/>
            <a:t>Checking Account, Other Primary Income, Other Business Expenses</a:t>
          </a:r>
        </a:p>
      </dsp:txBody>
      <dsp:txXfrm>
        <a:off x="39338" y="1812690"/>
        <a:ext cx="10436924" cy="727163"/>
      </dsp:txXfrm>
    </dsp:sp>
    <dsp:sp modelId="{2EE22C0E-C446-490C-9E69-055944D47C39}">
      <dsp:nvSpPr>
        <dsp:cNvPr id="0" name=""/>
        <dsp:cNvSpPr/>
      </dsp:nvSpPr>
      <dsp:spPr>
        <a:xfrm>
          <a:off x="0" y="2608159"/>
          <a:ext cx="10515600" cy="805839"/>
        </a:xfrm>
        <a:prstGeom prst="roundRect">
          <a:avLst/>
        </a:prstGeom>
        <a:solidFill>
          <a:schemeClr val="accent2">
            <a:hueOff val="-1091522"/>
            <a:satOff val="-62946"/>
            <a:lumOff val="647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Name:</a:t>
          </a:r>
        </a:p>
        <a:p>
          <a:pPr marL="0" lvl="0" indent="0" algn="l" defTabSz="533400">
            <a:lnSpc>
              <a:spcPct val="90000"/>
            </a:lnSpc>
            <a:spcBef>
              <a:spcPct val="0"/>
            </a:spcBef>
            <a:spcAft>
              <a:spcPct val="35000"/>
            </a:spcAft>
            <a:buNone/>
          </a:pPr>
          <a:r>
            <a:rPr lang="en-US" sz="1200" kern="1200" dirty="0"/>
            <a:t>Minor Revenue Source, Revenue Type, Expenditure Sub-function, Expenditure Activity, Expenditure Object</a:t>
          </a:r>
        </a:p>
        <a:p>
          <a:pPr marL="0" lvl="0" indent="0" algn="l" defTabSz="533400">
            <a:lnSpc>
              <a:spcPct val="90000"/>
            </a:lnSpc>
            <a:spcBef>
              <a:spcPct val="0"/>
            </a:spcBef>
            <a:spcAft>
              <a:spcPct val="35000"/>
            </a:spcAft>
            <a:buNone/>
          </a:pPr>
          <a:r>
            <a:rPr lang="en-US" sz="1200" kern="1200" dirty="0"/>
            <a:t>Cash, Savings, CD’s, Restricted Cash, Fund Balance</a:t>
          </a:r>
        </a:p>
      </dsp:txBody>
      <dsp:txXfrm>
        <a:off x="39338" y="2647497"/>
        <a:ext cx="10436924" cy="727163"/>
      </dsp:txXfrm>
    </dsp:sp>
    <dsp:sp modelId="{091EEA1F-4DDB-4951-AC62-2A9FD313382E}">
      <dsp:nvSpPr>
        <dsp:cNvPr id="0" name=""/>
        <dsp:cNvSpPr/>
      </dsp:nvSpPr>
      <dsp:spPr>
        <a:xfrm>
          <a:off x="0" y="3454151"/>
          <a:ext cx="10515600" cy="805839"/>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When recording revenue/expenses, always choose the applicable account name.</a:t>
          </a:r>
        </a:p>
      </dsp:txBody>
      <dsp:txXfrm>
        <a:off x="39338" y="3493489"/>
        <a:ext cx="10436924" cy="7271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CA4551-F349-4D39-A1F2-BC68BFB601A8}">
      <dsp:nvSpPr>
        <dsp:cNvPr id="0" name=""/>
        <dsp:cNvSpPr/>
      </dsp:nvSpPr>
      <dsp:spPr>
        <a:xfrm>
          <a:off x="0" y="389287"/>
          <a:ext cx="10515600" cy="35743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ts val="0"/>
            </a:spcAft>
            <a:buNone/>
          </a:pPr>
          <a:r>
            <a:rPr lang="en-US" sz="6500" kern="1200" dirty="0"/>
            <a:t>Make sure QuickBooks is set to “Cash Basis” </a:t>
          </a:r>
        </a:p>
        <a:p>
          <a:pPr marL="0" lvl="0" indent="0" algn="ctr" defTabSz="2889250">
            <a:lnSpc>
              <a:spcPct val="90000"/>
            </a:lnSpc>
            <a:spcBef>
              <a:spcPct val="0"/>
            </a:spcBef>
            <a:spcAft>
              <a:spcPts val="0"/>
            </a:spcAft>
            <a:buNone/>
          </a:pPr>
          <a:r>
            <a:rPr lang="en-US" sz="6500" kern="1200" dirty="0"/>
            <a:t>under Preferences!</a:t>
          </a:r>
        </a:p>
      </dsp:txBody>
      <dsp:txXfrm>
        <a:off x="174485" y="563772"/>
        <a:ext cx="10166630" cy="32253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6EF55-6614-4D82-92A3-B404963219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A946DD-3828-40FD-8490-478FE34D14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A94250-8958-49E2-986D-627DF8DBCAF5}"/>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5611AC99-9E96-44A8-AA40-757ADC870A3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BFC901-874A-4287-B1A3-199406228EE6}"/>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76395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5D954-9CC0-418D-8C09-E862CBE3F8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912AF2-869A-494F-85B2-7FCA5BAD77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92D402-859F-404D-9971-F84662C6F0A9}"/>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87991A1A-545B-4DA9-8855-F6B37C2837D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205943D-E734-41A4-BAD3-5ABD0290623B}"/>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24003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A14961-65E2-486C-A674-527AC6E816C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6973FE-5AE5-43BE-A87C-896752F2D1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2A9F7B-90F7-424A-9CD0-C61660C24AE9}"/>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6A17D282-6E71-4BB8-A2AD-6C26A8C97DC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7EC638F-B2EC-4548-8312-B7E1DBA513DE}"/>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467682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349E8-4A11-4E56-8D77-45FAA9E728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2EC598-0EFE-4D33-B881-B5E1611381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C2B479-F370-4421-A1B6-0AC4A24C0AC1}"/>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27E5CFB6-A6DF-4CCF-9068-85DA52AB71A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A4CEE-E0C6-46F4-979C-EB7A8F1113BD}"/>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38849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824F5-CB40-4022-B774-135587E667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FF049-85B5-4F7E-B811-D3F5084683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6E2ED0-7F60-4D48-8A10-11A5095641A2}"/>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6AF1D841-3899-4940-B2AB-0A36A23263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553622-2B4F-4D56-8DA8-340C10AAA8D8}"/>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189708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AB3B-AC40-4539-876C-56000B87D6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5EFE78-BD70-4CCB-BD62-8598509EB3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57EE38-07A5-4B0D-B834-A413A680C9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F83C816-993C-4894-ACF8-1B0E5A078A2B}"/>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6" name="Footer Placeholder 5">
            <a:extLst>
              <a:ext uri="{FF2B5EF4-FFF2-40B4-BE49-F238E27FC236}">
                <a16:creationId xmlns:a16="http://schemas.microsoft.com/office/drawing/2014/main" id="{B00BAEC7-538B-45DE-86A0-39953753A4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49C611D-A4A6-4C77-8664-2E0BE03B490F}"/>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1433437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FAE76-4924-4970-89E5-B38B1826558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AFEAC6-D014-4D1F-8D11-8BDE00E3A5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A8EE83-11DC-4FA5-8BFD-B5D2BDA61D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0C18A2-1305-43AC-A7E3-E81D4DFEBE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1552449-AF96-4397-92E6-7A96D4BD98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6285E2F-1CFB-4A63-94E5-32B0C5F74BE7}"/>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8" name="Footer Placeholder 7">
            <a:extLst>
              <a:ext uri="{FF2B5EF4-FFF2-40B4-BE49-F238E27FC236}">
                <a16:creationId xmlns:a16="http://schemas.microsoft.com/office/drawing/2014/main" id="{EEB8A69C-435F-4500-8C2D-C6511F44DC9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3C2CFF1-68F3-4225-8EF5-62807EDE51D6}"/>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2409715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D8DA8-C3A2-41C2-BB53-3779E278C2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62A1CE-494F-44D7-8702-51BB07D7149C}"/>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4" name="Footer Placeholder 3">
            <a:extLst>
              <a:ext uri="{FF2B5EF4-FFF2-40B4-BE49-F238E27FC236}">
                <a16:creationId xmlns:a16="http://schemas.microsoft.com/office/drawing/2014/main" id="{AA66F223-2AA6-4808-B347-AF94FE46261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723225C-7ADC-45C5-8D06-B8C976306F87}"/>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2607034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6C3CCD-0185-493B-BA3D-7288DB7D78F1}"/>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3" name="Footer Placeholder 2">
            <a:extLst>
              <a:ext uri="{FF2B5EF4-FFF2-40B4-BE49-F238E27FC236}">
                <a16:creationId xmlns:a16="http://schemas.microsoft.com/office/drawing/2014/main" id="{40306802-5299-40F8-A22C-D4B967A53E4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373A345-4FAF-4835-A296-FCD301F04A34}"/>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254681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1A91C-C614-4946-A103-E868A73A9F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6620CC-EB11-4FF2-886A-0DFA6B8B0D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EF318B-EBE4-4960-AC53-7E12E92F79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27921-5181-4EE7-8315-23E0916409EF}"/>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6" name="Footer Placeholder 5">
            <a:extLst>
              <a:ext uri="{FF2B5EF4-FFF2-40B4-BE49-F238E27FC236}">
                <a16:creationId xmlns:a16="http://schemas.microsoft.com/office/drawing/2014/main" id="{44758C4A-23EE-403F-A8B9-258953833F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A74AB84-BBBE-4D2D-9191-3DD8752184B6}"/>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1358590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8EE13-3B89-41F8-BE35-03925FAFDA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C2BADE-4BCF-4653-B98D-C32EC9C657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5C32D2F-73C8-4DFE-A1E5-EA9039DDEB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581126-F551-430D-AAD5-729BEC6D777E}"/>
              </a:ext>
            </a:extLst>
          </p:cNvPr>
          <p:cNvSpPr>
            <a:spLocks noGrp="1"/>
          </p:cNvSpPr>
          <p:nvPr>
            <p:ph type="dt" sz="half" idx="10"/>
          </p:nvPr>
        </p:nvSpPr>
        <p:spPr/>
        <p:txBody>
          <a:bodyPr/>
          <a:lstStyle/>
          <a:p>
            <a:fld id="{BC07ED97-6DDA-4669-A81C-05FCE8D3D970}" type="datetimeFigureOut">
              <a:rPr lang="en-US" smtClean="0"/>
              <a:t>03/24/2021</a:t>
            </a:fld>
            <a:endParaRPr lang="en-US" dirty="0"/>
          </a:p>
        </p:txBody>
      </p:sp>
      <p:sp>
        <p:nvSpPr>
          <p:cNvPr id="6" name="Footer Placeholder 5">
            <a:extLst>
              <a:ext uri="{FF2B5EF4-FFF2-40B4-BE49-F238E27FC236}">
                <a16:creationId xmlns:a16="http://schemas.microsoft.com/office/drawing/2014/main" id="{B13C67D7-013F-4D46-A469-2AABC110084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14066EC-CECA-4589-8328-265439DB7C6F}"/>
              </a:ext>
            </a:extLst>
          </p:cNvPr>
          <p:cNvSpPr>
            <a:spLocks noGrp="1"/>
          </p:cNvSpPr>
          <p:nvPr>
            <p:ph type="sldNum" sz="quarter" idx="12"/>
          </p:nvPr>
        </p:nvSpPr>
        <p:spPr/>
        <p:txBody>
          <a:bodyPr/>
          <a:lstStyle/>
          <a:p>
            <a:fld id="{49F43B72-3B4E-4FED-9047-D09E2D986BCF}" type="slidenum">
              <a:rPr lang="en-US" smtClean="0"/>
              <a:t>‹#›</a:t>
            </a:fld>
            <a:endParaRPr lang="en-US" dirty="0"/>
          </a:p>
        </p:txBody>
      </p:sp>
    </p:spTree>
    <p:extLst>
      <p:ext uri="{BB962C8B-B14F-4D97-AF65-F5344CB8AC3E}">
        <p14:creationId xmlns:p14="http://schemas.microsoft.com/office/powerpoint/2010/main" val="3056799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8B9A7A-C339-4351-A845-560C9453A3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0DACC7F-BB61-49D0-AA77-BE7B82C4CF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D151FF-F9AF-4341-8513-9C03BA77A7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07ED97-6DDA-4669-A81C-05FCE8D3D970}" type="datetimeFigureOut">
              <a:rPr lang="en-US" smtClean="0"/>
              <a:t>03/24/2021</a:t>
            </a:fld>
            <a:endParaRPr lang="en-US" dirty="0"/>
          </a:p>
        </p:txBody>
      </p:sp>
      <p:sp>
        <p:nvSpPr>
          <p:cNvPr id="5" name="Footer Placeholder 4">
            <a:extLst>
              <a:ext uri="{FF2B5EF4-FFF2-40B4-BE49-F238E27FC236}">
                <a16:creationId xmlns:a16="http://schemas.microsoft.com/office/drawing/2014/main" id="{90D37CB8-EF46-4296-B83B-4F364C68B6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457A231-F439-45FF-817C-CB542752F1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43B72-3B4E-4FED-9047-D09E2D986BCF}" type="slidenum">
              <a:rPr lang="en-US" smtClean="0"/>
              <a:t>‹#›</a:t>
            </a:fld>
            <a:endParaRPr lang="en-US" dirty="0"/>
          </a:p>
        </p:txBody>
      </p:sp>
    </p:spTree>
    <p:extLst>
      <p:ext uri="{BB962C8B-B14F-4D97-AF65-F5344CB8AC3E}">
        <p14:creationId xmlns:p14="http://schemas.microsoft.com/office/powerpoint/2010/main" val="2704082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tx1"/>
              </a:solidFill>
            </a:endParaRPr>
          </a:p>
        </p:txBody>
      </p:sp>
      <p:sp>
        <p:nvSpPr>
          <p:cNvPr id="3" name="Subtitle 2">
            <a:extLst>
              <a:ext uri="{FF2B5EF4-FFF2-40B4-BE49-F238E27FC236}">
                <a16:creationId xmlns:a16="http://schemas.microsoft.com/office/drawing/2014/main" id="{DA5198E7-5C21-49A9-A739-259030BA807B}"/>
              </a:ext>
            </a:extLst>
          </p:cNvPr>
          <p:cNvSpPr>
            <a:spLocks noGrp="1"/>
          </p:cNvSpPr>
          <p:nvPr>
            <p:ph type="subTitle" idx="1"/>
          </p:nvPr>
        </p:nvSpPr>
        <p:spPr>
          <a:xfrm>
            <a:off x="4439633" y="4518923"/>
            <a:ext cx="3312734" cy="1141851"/>
          </a:xfrm>
          <a:noFill/>
        </p:spPr>
        <p:txBody>
          <a:bodyPr>
            <a:normAutofit/>
          </a:bodyPr>
          <a:lstStyle/>
          <a:p>
            <a:r>
              <a:rPr lang="en-US" sz="2000" dirty="0">
                <a:solidFill>
                  <a:srgbClr val="080808"/>
                </a:solidFill>
              </a:rPr>
              <a:t>Quick Course on Setting up Accounts for Fund Accounting</a:t>
            </a:r>
          </a:p>
        </p:txBody>
      </p:sp>
      <p:sp>
        <p:nvSpPr>
          <p:cNvPr id="2" name="Title 1">
            <a:extLst>
              <a:ext uri="{FF2B5EF4-FFF2-40B4-BE49-F238E27FC236}">
                <a16:creationId xmlns:a16="http://schemas.microsoft.com/office/drawing/2014/main" id="{177F4F5F-3198-42C6-B1A6-D0102E65BAA9}"/>
              </a:ext>
            </a:extLst>
          </p:cNvPr>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rPr>
              <a:t>QuickBooks Pro</a:t>
            </a:r>
            <a:br>
              <a:rPr lang="en-US" sz="3600" dirty="0">
                <a:solidFill>
                  <a:srgbClr val="080808"/>
                </a:solidFill>
              </a:rPr>
            </a:br>
            <a:r>
              <a:rPr lang="en-US" sz="3600" dirty="0">
                <a:solidFill>
                  <a:srgbClr val="080808"/>
                </a:solidFill>
              </a:rPr>
              <a:t>for Municipalities</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904439820"/>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4">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7F97A5-47E9-4304-9243-91C10EC23F84}"/>
              </a:ext>
            </a:extLst>
          </p:cNvPr>
          <p:cNvSpPr>
            <a:spLocks noGrp="1"/>
          </p:cNvSpPr>
          <p:nvPr>
            <p:ph type="title"/>
          </p:nvPr>
        </p:nvSpPr>
        <p:spPr>
          <a:xfrm>
            <a:off x="144380" y="4549143"/>
            <a:ext cx="5295594" cy="1663496"/>
          </a:xfrm>
        </p:spPr>
        <p:txBody>
          <a:bodyPr vert="horz" lIns="91440" tIns="45720" rIns="91440" bIns="45720" rtlCol="0" anchor="t">
            <a:normAutofit fontScale="90000"/>
          </a:bodyPr>
          <a:lstStyle/>
          <a:p>
            <a:pPr algn="ctr"/>
            <a:r>
              <a:rPr lang="en-US" sz="3700" b="1">
                <a:solidFill>
                  <a:schemeClr val="bg1"/>
                </a:solidFill>
              </a:rPr>
              <a:t>Example of General Government Expense Account </a:t>
            </a:r>
            <a:br>
              <a:rPr lang="en-US" sz="3700" b="1">
                <a:solidFill>
                  <a:schemeClr val="bg1"/>
                </a:solidFill>
              </a:rPr>
            </a:br>
            <a:endParaRPr lang="en-US" sz="3700" b="1" dirty="0">
              <a:solidFill>
                <a:schemeClr val="bg1"/>
              </a:solidFill>
            </a:endParaRPr>
          </a:p>
        </p:txBody>
      </p:sp>
      <p:sp>
        <p:nvSpPr>
          <p:cNvPr id="71" name="Rectangle 66">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6832F003-FCA6-4CFB-A2EA-308F3AA25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34420" y="4549143"/>
            <a:ext cx="4572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78613E0-79D5-4FDA-8154-52346ABD5383}"/>
              </a:ext>
            </a:extLst>
          </p:cNvPr>
          <p:cNvPicPr>
            <a:picLocks noChangeAspect="1"/>
          </p:cNvPicPr>
          <p:nvPr/>
        </p:nvPicPr>
        <p:blipFill>
          <a:blip r:embed="rId2"/>
          <a:stretch>
            <a:fillRect/>
          </a:stretch>
        </p:blipFill>
        <p:spPr>
          <a:xfrm>
            <a:off x="1886151" y="968710"/>
            <a:ext cx="8897304" cy="2680293"/>
          </a:xfrm>
          <a:prstGeom prst="rect">
            <a:avLst/>
          </a:prstGeom>
        </p:spPr>
      </p:pic>
    </p:spTree>
    <p:extLst>
      <p:ext uri="{BB962C8B-B14F-4D97-AF65-F5344CB8AC3E}">
        <p14:creationId xmlns:p14="http://schemas.microsoft.com/office/powerpoint/2010/main" val="19976466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F26D068-67F5-4CD4-B63E-620C4CFD563F}"/>
              </a:ext>
            </a:extLst>
          </p:cNvPr>
          <p:cNvSpPr>
            <a:spLocks noGrp="1"/>
          </p:cNvSpPr>
          <p:nvPr>
            <p:ph type="title"/>
          </p:nvPr>
        </p:nvSpPr>
        <p:spPr>
          <a:xfrm>
            <a:off x="793662" y="386930"/>
            <a:ext cx="10066122" cy="1298448"/>
          </a:xfrm>
        </p:spPr>
        <p:txBody>
          <a:bodyPr vert="horz" lIns="91440" tIns="45720" rIns="91440" bIns="45720" rtlCol="0" anchor="b">
            <a:normAutofit/>
          </a:bodyPr>
          <a:lstStyle/>
          <a:p>
            <a:r>
              <a:rPr lang="en-US" sz="4800" dirty="0"/>
              <a:t>Adding Sub-Accounts	</a:t>
            </a:r>
          </a:p>
        </p:txBody>
      </p:sp>
      <p:sp>
        <p:nvSpPr>
          <p:cNvPr id="27" name="Rectangle 2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B885B766-CD53-4976-969E-3155C3F1CB11}"/>
              </a:ext>
            </a:extLst>
          </p:cNvPr>
          <p:cNvSpPr>
            <a:spLocks noGrp="1"/>
          </p:cNvSpPr>
          <p:nvPr>
            <p:ph sz="half" idx="2"/>
          </p:nvPr>
        </p:nvSpPr>
        <p:spPr>
          <a:xfrm>
            <a:off x="693354" y="2319134"/>
            <a:ext cx="4530898" cy="4035880"/>
          </a:xfrm>
        </p:spPr>
        <p:txBody>
          <a:bodyPr vert="horz" lIns="91440" tIns="45720" rIns="91440" bIns="45720" rtlCol="0" anchor="ctr">
            <a:normAutofit fontScale="85000" lnSpcReduction="20000"/>
          </a:bodyPr>
          <a:lstStyle/>
          <a:p>
            <a:pPr marL="0" indent="0">
              <a:buNone/>
            </a:pPr>
            <a:r>
              <a:rPr lang="en-US" sz="2000" u="sng" dirty="0"/>
              <a:t>Adding a Sub-Account</a:t>
            </a:r>
          </a:p>
          <a:p>
            <a:pPr marL="514350"/>
            <a:r>
              <a:rPr lang="en-US" sz="2000" dirty="0"/>
              <a:t>Select “Lists/Chart of Accounts” from the Menu Bar</a:t>
            </a:r>
          </a:p>
          <a:p>
            <a:pPr marL="514350"/>
            <a:r>
              <a:rPr lang="en-US" sz="2000" dirty="0"/>
              <a:t>Click the “Account” button &amp; choose “New”</a:t>
            </a:r>
          </a:p>
          <a:p>
            <a:pPr marL="514350"/>
            <a:r>
              <a:rPr lang="en-US" sz="2000" dirty="0"/>
              <a:t>Choose an account type (EXPENSES)</a:t>
            </a:r>
          </a:p>
          <a:p>
            <a:pPr marL="514350"/>
            <a:r>
              <a:rPr lang="en-US" sz="2000" dirty="0"/>
              <a:t>Choose a detail type (OTHER BUSINESS EXPENSE)</a:t>
            </a:r>
          </a:p>
          <a:p>
            <a:pPr marL="514350"/>
            <a:r>
              <a:rPr lang="en-US" sz="2000" dirty="0"/>
              <a:t>Type a name (Expenditure Object Classification per MAM) </a:t>
            </a:r>
          </a:p>
          <a:p>
            <a:pPr marL="514350"/>
            <a:r>
              <a:rPr lang="en-US" sz="2000" dirty="0"/>
              <a:t>Type a description (Expenditure Function)</a:t>
            </a:r>
          </a:p>
          <a:p>
            <a:pPr marL="514350"/>
            <a:r>
              <a:rPr lang="en-US" sz="2000" dirty="0"/>
              <a:t>Choose sub-account (Expenditure Sub-function or Activity)</a:t>
            </a:r>
          </a:p>
          <a:p>
            <a:pPr marL="514350"/>
            <a:r>
              <a:rPr lang="en-US" sz="2000" dirty="0"/>
              <a:t>Click “Save &amp; Close”</a:t>
            </a:r>
          </a:p>
          <a:p>
            <a:pPr marL="742950" indent="-342900">
              <a:buFont typeface="Wingdings" panose="05000000000000000000" pitchFamily="2" charset="2"/>
              <a:buChar char="ü"/>
            </a:pPr>
            <a:r>
              <a:rPr lang="en-US" sz="2000" dirty="0">
                <a:solidFill>
                  <a:srgbClr val="FF0000"/>
                </a:solidFill>
              </a:rPr>
              <a:t>Be sure to check “Is sub-account”</a:t>
            </a:r>
          </a:p>
          <a:p>
            <a:pPr marL="0"/>
            <a:endParaRPr lang="en-US" sz="2000" dirty="0"/>
          </a:p>
        </p:txBody>
      </p:sp>
      <p:sp>
        <p:nvSpPr>
          <p:cNvPr id="31" name="Rectangle 30">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3A994F5B-B287-45D7-AF8C-0219F74C1E58}"/>
              </a:ext>
            </a:extLst>
          </p:cNvPr>
          <p:cNvPicPr>
            <a:picLocks noChangeAspect="1"/>
          </p:cNvPicPr>
          <p:nvPr/>
        </p:nvPicPr>
        <p:blipFill>
          <a:blip r:embed="rId2"/>
          <a:stretch>
            <a:fillRect/>
          </a:stretch>
        </p:blipFill>
        <p:spPr>
          <a:xfrm>
            <a:off x="6096000" y="1305651"/>
            <a:ext cx="5402646" cy="5165419"/>
          </a:xfrm>
          <a:prstGeom prst="rect">
            <a:avLst/>
          </a:prstGeom>
        </p:spPr>
      </p:pic>
    </p:spTree>
    <p:extLst>
      <p:ext uri="{BB962C8B-B14F-4D97-AF65-F5344CB8AC3E}">
        <p14:creationId xmlns:p14="http://schemas.microsoft.com/office/powerpoint/2010/main" val="188141224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74426AB7-D619-4515-962A-BC83909EC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DE47DF98-723F-4AAC-ABCF-CACBC438F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80" name="Straight Connector 79">
            <a:extLst>
              <a:ext uri="{FF2B5EF4-FFF2-40B4-BE49-F238E27FC236}">
                <a16:creationId xmlns:a16="http://schemas.microsoft.com/office/drawing/2014/main" id="{EA29FC7C-9308-4FDE-8DCA-405668055B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895600" y="5768204"/>
            <a:ext cx="64008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47F97A5-47E9-4304-9243-91C10EC23F84}"/>
              </a:ext>
            </a:extLst>
          </p:cNvPr>
          <p:cNvSpPr>
            <a:spLocks noGrp="1"/>
          </p:cNvSpPr>
          <p:nvPr>
            <p:ph type="title"/>
          </p:nvPr>
        </p:nvSpPr>
        <p:spPr>
          <a:xfrm>
            <a:off x="1109980" y="4277356"/>
            <a:ext cx="9966960" cy="1560320"/>
          </a:xfrm>
        </p:spPr>
        <p:txBody>
          <a:bodyPr vert="horz" lIns="91440" tIns="45720" rIns="91440" bIns="45720" rtlCol="0" anchor="b">
            <a:normAutofit/>
          </a:bodyPr>
          <a:lstStyle/>
          <a:p>
            <a:pPr algn="ctr"/>
            <a:r>
              <a:rPr lang="en-US" b="1">
                <a:solidFill>
                  <a:schemeClr val="accent1"/>
                </a:solidFill>
              </a:rPr>
              <a:t>Example of General Government</a:t>
            </a:r>
            <a:br>
              <a:rPr lang="en-US" b="1">
                <a:solidFill>
                  <a:schemeClr val="accent1"/>
                </a:solidFill>
              </a:rPr>
            </a:br>
            <a:r>
              <a:rPr lang="en-US" b="1">
                <a:solidFill>
                  <a:schemeClr val="accent1"/>
                </a:solidFill>
              </a:rPr>
              <a:t>Expense Account with</a:t>
            </a:r>
            <a:br>
              <a:rPr lang="en-US" b="1">
                <a:solidFill>
                  <a:schemeClr val="accent1"/>
                </a:solidFill>
              </a:rPr>
            </a:br>
            <a:r>
              <a:rPr lang="en-US" b="1">
                <a:solidFill>
                  <a:schemeClr val="accent1"/>
                </a:solidFill>
              </a:rPr>
              <a:t>Sub-Account (Sub-function or Activity)</a:t>
            </a:r>
          </a:p>
        </p:txBody>
      </p:sp>
      <p:pic>
        <p:nvPicPr>
          <p:cNvPr id="4" name="Picture 3">
            <a:extLst>
              <a:ext uri="{FF2B5EF4-FFF2-40B4-BE49-F238E27FC236}">
                <a16:creationId xmlns:a16="http://schemas.microsoft.com/office/drawing/2014/main" id="{552F0749-7CD5-4BA1-9B42-18D387C4EC31}"/>
              </a:ext>
            </a:extLst>
          </p:cNvPr>
          <p:cNvPicPr>
            <a:picLocks noChangeAspect="1"/>
          </p:cNvPicPr>
          <p:nvPr/>
        </p:nvPicPr>
        <p:blipFill rotWithShape="1">
          <a:blip r:embed="rId2"/>
          <a:srcRect r="115"/>
          <a:stretch/>
        </p:blipFill>
        <p:spPr>
          <a:xfrm>
            <a:off x="243840" y="256540"/>
            <a:ext cx="11704320" cy="3764276"/>
          </a:xfrm>
          <a:prstGeom prst="rect">
            <a:avLst/>
          </a:prstGeom>
        </p:spPr>
      </p:pic>
    </p:spTree>
    <p:extLst>
      <p:ext uri="{BB962C8B-B14F-4D97-AF65-F5344CB8AC3E}">
        <p14:creationId xmlns:p14="http://schemas.microsoft.com/office/powerpoint/2010/main" val="34434652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589560" y="856180"/>
            <a:ext cx="4560584" cy="1128068"/>
          </a:xfrm>
        </p:spPr>
        <p:txBody>
          <a:bodyPr vert="horz" lIns="91440" tIns="45720" rIns="91440" bIns="45720" rtlCol="0" anchor="ctr">
            <a:normAutofit/>
          </a:bodyPr>
          <a:lstStyle/>
          <a:p>
            <a:pPr algn="ctr"/>
            <a:r>
              <a:rPr lang="en-US" sz="3700" dirty="0"/>
              <a:t>The Chart of Accounts</a:t>
            </a:r>
            <a:br>
              <a:rPr lang="en-US" sz="3700" dirty="0"/>
            </a:br>
            <a:r>
              <a:rPr lang="en-US" sz="2000" dirty="0"/>
              <a:t>for Enterprise Funds</a:t>
            </a:r>
          </a:p>
        </p:txBody>
      </p:sp>
      <p:grpSp>
        <p:nvGrpSpPr>
          <p:cNvPr id="30" name="Group 2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4" name="Rectangle 2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590719" y="2330505"/>
            <a:ext cx="4559425" cy="3979585"/>
          </a:xfrm>
        </p:spPr>
        <p:txBody>
          <a:bodyPr vert="horz" lIns="91440" tIns="45720" rIns="91440" bIns="45720" rtlCol="0" anchor="ctr">
            <a:normAutofit fontScale="92500" lnSpcReduction="20000"/>
          </a:bodyPr>
          <a:lstStyle/>
          <a:p>
            <a:pPr marL="0"/>
            <a:r>
              <a:rPr lang="en-US" sz="2000" u="sng" dirty="0"/>
              <a:t>Adding a New Expense Account</a:t>
            </a:r>
          </a:p>
          <a:p>
            <a:pPr marL="514350"/>
            <a:r>
              <a:rPr lang="en-US" sz="2000" dirty="0"/>
              <a:t>Select “Lists/Chart of Accounts” from the Menu Bar</a:t>
            </a:r>
          </a:p>
          <a:p>
            <a:pPr marL="514350"/>
            <a:r>
              <a:rPr lang="en-US" sz="2000" dirty="0"/>
              <a:t>Click the “Account” button &amp; choose “New”</a:t>
            </a:r>
          </a:p>
          <a:p>
            <a:pPr marL="514350"/>
            <a:r>
              <a:rPr lang="en-US" sz="2000" dirty="0"/>
              <a:t>Choose an account type (EXPENSES)</a:t>
            </a:r>
          </a:p>
          <a:p>
            <a:pPr marL="514350"/>
            <a:r>
              <a:rPr lang="en-US" sz="2000" dirty="0"/>
              <a:t>Choose a detail type (OTHER BUSINESS EXPENSE)</a:t>
            </a:r>
          </a:p>
          <a:p>
            <a:pPr marL="514350"/>
            <a:r>
              <a:rPr lang="en-US" sz="2000" dirty="0"/>
              <a:t>Type a name (Expenditure Object Classification per MAM) </a:t>
            </a:r>
          </a:p>
          <a:p>
            <a:pPr marL="514350"/>
            <a:r>
              <a:rPr lang="en-US" sz="2000" dirty="0"/>
              <a:t>Type a description (Enterprise Operations or leave blank)</a:t>
            </a:r>
          </a:p>
          <a:p>
            <a:pPr marL="514350"/>
            <a:r>
              <a:rPr lang="en-US" sz="2000" dirty="0"/>
              <a:t>Click “Save &amp; Close”</a:t>
            </a:r>
          </a:p>
        </p:txBody>
      </p:sp>
      <p:sp>
        <p:nvSpPr>
          <p:cNvPr id="29" name="Rectangle 2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9101E83-D1E4-4DE7-A859-7E0A5E543E13}"/>
              </a:ext>
            </a:extLst>
          </p:cNvPr>
          <p:cNvSpPr>
            <a:spLocks noGrp="1"/>
          </p:cNvSpPr>
          <p:nvPr>
            <p:ph sz="half" idx="2"/>
          </p:nvPr>
        </p:nvSpPr>
        <p:spPr/>
        <p:txBody>
          <a:bodyPr>
            <a:normAutofit fontScale="92500" lnSpcReduction="20000"/>
          </a:bodyPr>
          <a:lstStyle/>
          <a:p>
            <a:endParaRPr lang="en-US"/>
          </a:p>
        </p:txBody>
      </p:sp>
      <p:pic>
        <p:nvPicPr>
          <p:cNvPr id="7" name="Picture 6">
            <a:extLst>
              <a:ext uri="{FF2B5EF4-FFF2-40B4-BE49-F238E27FC236}">
                <a16:creationId xmlns:a16="http://schemas.microsoft.com/office/drawing/2014/main" id="{B0765472-307C-434D-9136-4AAF6B352DAC}"/>
              </a:ext>
            </a:extLst>
          </p:cNvPr>
          <p:cNvPicPr>
            <a:picLocks noChangeAspect="1"/>
          </p:cNvPicPr>
          <p:nvPr/>
        </p:nvPicPr>
        <p:blipFill>
          <a:blip r:embed="rId2"/>
          <a:stretch>
            <a:fillRect/>
          </a:stretch>
        </p:blipFill>
        <p:spPr>
          <a:xfrm>
            <a:off x="5685808" y="931761"/>
            <a:ext cx="5667991" cy="5350456"/>
          </a:xfrm>
          <a:prstGeom prst="rect">
            <a:avLst/>
          </a:prstGeom>
        </p:spPr>
      </p:pic>
    </p:spTree>
    <p:extLst>
      <p:ext uri="{BB962C8B-B14F-4D97-AF65-F5344CB8AC3E}">
        <p14:creationId xmlns:p14="http://schemas.microsoft.com/office/powerpoint/2010/main" val="35714731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74426AB7-D619-4515-962A-BC83909EC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77">
            <a:extLst>
              <a:ext uri="{FF2B5EF4-FFF2-40B4-BE49-F238E27FC236}">
                <a16:creationId xmlns:a16="http://schemas.microsoft.com/office/drawing/2014/main" id="{DE47DF98-723F-4AAC-ABCF-CACBC438F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80" name="Straight Connector 79">
            <a:extLst>
              <a:ext uri="{FF2B5EF4-FFF2-40B4-BE49-F238E27FC236}">
                <a16:creationId xmlns:a16="http://schemas.microsoft.com/office/drawing/2014/main" id="{EA29FC7C-9308-4FDE-8DCA-405668055B0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895600" y="5768204"/>
            <a:ext cx="64008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47F97A5-47E9-4304-9243-91C10EC23F84}"/>
              </a:ext>
            </a:extLst>
          </p:cNvPr>
          <p:cNvSpPr>
            <a:spLocks noGrp="1"/>
          </p:cNvSpPr>
          <p:nvPr>
            <p:ph type="title"/>
          </p:nvPr>
        </p:nvSpPr>
        <p:spPr>
          <a:xfrm>
            <a:off x="1109980" y="4904377"/>
            <a:ext cx="9966960" cy="1560320"/>
          </a:xfrm>
        </p:spPr>
        <p:txBody>
          <a:bodyPr vert="horz" lIns="91440" tIns="45720" rIns="91440" bIns="45720" rtlCol="0" anchor="b">
            <a:normAutofit/>
          </a:bodyPr>
          <a:lstStyle/>
          <a:p>
            <a:pPr algn="ctr"/>
            <a:r>
              <a:rPr lang="en-US" sz="4900" b="1" dirty="0">
                <a:solidFill>
                  <a:schemeClr val="accent1"/>
                </a:solidFill>
              </a:rPr>
              <a:t>Example of Expense Account </a:t>
            </a:r>
            <a:br>
              <a:rPr lang="en-US" sz="4900" b="1" dirty="0">
                <a:solidFill>
                  <a:schemeClr val="accent1"/>
                </a:solidFill>
              </a:rPr>
            </a:br>
            <a:r>
              <a:rPr lang="en-US" sz="4900" b="1" dirty="0">
                <a:solidFill>
                  <a:schemeClr val="accent1"/>
                </a:solidFill>
              </a:rPr>
              <a:t>for Enterprise Fund</a:t>
            </a:r>
          </a:p>
        </p:txBody>
      </p:sp>
      <p:pic>
        <p:nvPicPr>
          <p:cNvPr id="3" name="Picture 2">
            <a:extLst>
              <a:ext uri="{FF2B5EF4-FFF2-40B4-BE49-F238E27FC236}">
                <a16:creationId xmlns:a16="http://schemas.microsoft.com/office/drawing/2014/main" id="{97AA46FD-3489-4882-A6BE-A472BC2A80E2}"/>
              </a:ext>
            </a:extLst>
          </p:cNvPr>
          <p:cNvPicPr>
            <a:picLocks noChangeAspect="1"/>
          </p:cNvPicPr>
          <p:nvPr/>
        </p:nvPicPr>
        <p:blipFill>
          <a:blip r:embed="rId2"/>
          <a:stretch>
            <a:fillRect/>
          </a:stretch>
        </p:blipFill>
        <p:spPr>
          <a:xfrm>
            <a:off x="1267113" y="1441883"/>
            <a:ext cx="10107007" cy="3028518"/>
          </a:xfrm>
          <a:prstGeom prst="rect">
            <a:avLst/>
          </a:prstGeom>
        </p:spPr>
      </p:pic>
    </p:spTree>
    <p:extLst>
      <p:ext uri="{BB962C8B-B14F-4D97-AF65-F5344CB8AC3E}">
        <p14:creationId xmlns:p14="http://schemas.microsoft.com/office/powerpoint/2010/main" val="3504291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F4C0B10B-D2C4-4A54-AFAD-3D27DF88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38">
            <a:extLst>
              <a:ext uri="{FF2B5EF4-FFF2-40B4-BE49-F238E27FC236}">
                <a16:creationId xmlns:a16="http://schemas.microsoft.com/office/drawing/2014/main" id="{B6BADB90-C74B-40D6-86DC-503F65FCE8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09710" y="635715"/>
            <a:ext cx="11142208" cy="2482136"/>
            <a:chOff x="409710" y="635715"/>
            <a:chExt cx="11142208" cy="2482136"/>
          </a:xfrm>
        </p:grpSpPr>
        <p:sp>
          <p:nvSpPr>
            <p:cNvPr id="46" name="Freeform 44">
              <a:extLst>
                <a:ext uri="{FF2B5EF4-FFF2-40B4-BE49-F238E27FC236}">
                  <a16:creationId xmlns:a16="http://schemas.microsoft.com/office/drawing/2014/main" id="{6559431D-1886-4AE0-9B87-9AD2ECAB84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45">
              <a:extLst>
                <a:ext uri="{FF2B5EF4-FFF2-40B4-BE49-F238E27FC236}">
                  <a16:creationId xmlns:a16="http://schemas.microsoft.com/office/drawing/2014/main" id="{373850A5-B04A-4FCD-9E73-EE322167FB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46">
              <a:extLst>
                <a:ext uri="{FF2B5EF4-FFF2-40B4-BE49-F238E27FC236}">
                  <a16:creationId xmlns:a16="http://schemas.microsoft.com/office/drawing/2014/main" id="{82C18C67-80FA-4738-AA53-0AF2419F9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47">
              <a:extLst>
                <a:ext uri="{FF2B5EF4-FFF2-40B4-BE49-F238E27FC236}">
                  <a16:creationId xmlns:a16="http://schemas.microsoft.com/office/drawing/2014/main" id="{48543B1A-8BF5-4C63-8404-41B2EA70B3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Rectangle 43">
              <a:extLst>
                <a:ext uri="{FF2B5EF4-FFF2-40B4-BE49-F238E27FC236}">
                  <a16:creationId xmlns:a16="http://schemas.microsoft.com/office/drawing/2014/main" id="{92DF5096-E051-498C-A3ED-CBA77A813AA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1047280" y="759805"/>
            <a:ext cx="10306520" cy="1325563"/>
          </a:xfrm>
        </p:spPr>
        <p:txBody>
          <a:bodyPr vert="horz" lIns="91440" tIns="45720" rIns="91440" bIns="45720" rtlCol="0" anchor="ctr">
            <a:normAutofit/>
          </a:bodyPr>
          <a:lstStyle/>
          <a:p>
            <a:r>
              <a:rPr lang="en-US" sz="4000">
                <a:solidFill>
                  <a:srgbClr val="FFFFFF"/>
                </a:solidFill>
              </a:rPr>
              <a:t>The Chart of Accounts</a:t>
            </a:r>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1424904" y="2494450"/>
            <a:ext cx="4053545" cy="3563159"/>
          </a:xfrm>
        </p:spPr>
        <p:txBody>
          <a:bodyPr vert="horz" lIns="91440" tIns="45720" rIns="91440" bIns="45720" rtlCol="0">
            <a:normAutofit fontScale="85000" lnSpcReduction="20000"/>
          </a:bodyPr>
          <a:lstStyle/>
          <a:p>
            <a:pPr marL="57150" indent="0">
              <a:buNone/>
            </a:pPr>
            <a:r>
              <a:rPr lang="en-US" sz="2000" b="1" u="sng" dirty="0">
                <a:solidFill>
                  <a:srgbClr val="C00000"/>
                </a:solidFill>
              </a:rPr>
              <a:t>Assets – Cash</a:t>
            </a:r>
          </a:p>
          <a:p>
            <a:pPr marL="514350"/>
            <a:r>
              <a:rPr lang="en-US" sz="2000" dirty="0"/>
              <a:t>Select “Lists/Chart of Accounts” from the Menu Bar</a:t>
            </a:r>
          </a:p>
          <a:p>
            <a:pPr marL="514350"/>
            <a:r>
              <a:rPr lang="en-US" sz="2000" dirty="0"/>
              <a:t>Click the “Account” button &amp; choose “New”</a:t>
            </a:r>
          </a:p>
          <a:p>
            <a:pPr marL="514350"/>
            <a:r>
              <a:rPr lang="en-US" sz="2000" dirty="0"/>
              <a:t>Choose an account type (BANK)</a:t>
            </a:r>
          </a:p>
          <a:p>
            <a:pPr marL="514350"/>
            <a:r>
              <a:rPr lang="en-US" sz="2000" dirty="0"/>
              <a:t>Choose a detail type (CHECKING, SAVINGS)</a:t>
            </a:r>
          </a:p>
          <a:p>
            <a:pPr marL="514350"/>
            <a:r>
              <a:rPr lang="en-US" sz="2000" dirty="0"/>
              <a:t>Type a name (101 Cash, 105 Savings/CD’s, 107 Restricted Cash, 262 Fund Balances) </a:t>
            </a:r>
          </a:p>
          <a:p>
            <a:pPr marL="514350"/>
            <a:r>
              <a:rPr lang="en-US" sz="2000" dirty="0"/>
              <a:t>Type a description (Bank Name)</a:t>
            </a:r>
          </a:p>
          <a:p>
            <a:pPr marL="514350"/>
            <a:r>
              <a:rPr lang="en-US" sz="2000" dirty="0"/>
              <a:t>Click “Save &amp; Close”</a:t>
            </a:r>
          </a:p>
          <a:p>
            <a:pPr marL="285750"/>
            <a:endParaRPr lang="en-US" sz="2000" b="1" dirty="0"/>
          </a:p>
        </p:txBody>
      </p:sp>
      <p:pic>
        <p:nvPicPr>
          <p:cNvPr id="7" name="Picture 6">
            <a:extLst>
              <a:ext uri="{FF2B5EF4-FFF2-40B4-BE49-F238E27FC236}">
                <a16:creationId xmlns:a16="http://schemas.microsoft.com/office/drawing/2014/main" id="{C49C770F-BD93-49F2-89E5-9FF207CE6B94}"/>
              </a:ext>
            </a:extLst>
          </p:cNvPr>
          <p:cNvPicPr>
            <a:picLocks noChangeAspect="1"/>
          </p:cNvPicPr>
          <p:nvPr/>
        </p:nvPicPr>
        <p:blipFill>
          <a:blip r:embed="rId2"/>
          <a:stretch>
            <a:fillRect/>
          </a:stretch>
        </p:blipFill>
        <p:spPr>
          <a:xfrm>
            <a:off x="5796539" y="1022350"/>
            <a:ext cx="5590970" cy="5277311"/>
          </a:xfrm>
          <a:prstGeom prst="rect">
            <a:avLst/>
          </a:prstGeom>
        </p:spPr>
      </p:pic>
    </p:spTree>
    <p:extLst>
      <p:ext uri="{BB962C8B-B14F-4D97-AF65-F5344CB8AC3E}">
        <p14:creationId xmlns:p14="http://schemas.microsoft.com/office/powerpoint/2010/main" val="475610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CA06CD6-90CA-4C45-856C-6771339E1E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0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33D4C8F-AAD4-4634-B4A0-1002AC2897AF}"/>
              </a:ext>
            </a:extLst>
          </p:cNvPr>
          <p:cNvSpPr>
            <a:spLocks noGrp="1"/>
          </p:cNvSpPr>
          <p:nvPr>
            <p:ph type="title"/>
          </p:nvPr>
        </p:nvSpPr>
        <p:spPr>
          <a:xfrm>
            <a:off x="838200" y="963507"/>
            <a:ext cx="3494362" cy="4930986"/>
          </a:xfrm>
        </p:spPr>
        <p:txBody>
          <a:bodyPr>
            <a:normAutofit/>
          </a:bodyPr>
          <a:lstStyle/>
          <a:p>
            <a:pPr algn="r"/>
            <a:r>
              <a:rPr lang="en-US" dirty="0">
                <a:solidFill>
                  <a:schemeClr val="accent1"/>
                </a:solidFill>
              </a:rPr>
              <a:t>Editing or Deleting Accounts</a:t>
            </a:r>
          </a:p>
        </p:txBody>
      </p:sp>
      <p:cxnSp>
        <p:nvCxnSpPr>
          <p:cNvPr id="11" name="Straight Connector 10">
            <a:extLst>
              <a:ext uri="{FF2B5EF4-FFF2-40B4-BE49-F238E27FC236}">
                <a16:creationId xmlns:a16="http://schemas.microsoft.com/office/drawing/2014/main" id="{5021601D-2758-4B15-A31C-FDA184C51B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65A352EE-AAF2-4F61-9189-CAF12FDE5F29}"/>
              </a:ext>
            </a:extLst>
          </p:cNvPr>
          <p:cNvSpPr>
            <a:spLocks noGrp="1"/>
          </p:cNvSpPr>
          <p:nvPr>
            <p:ph sz="half" idx="1"/>
          </p:nvPr>
        </p:nvSpPr>
        <p:spPr>
          <a:xfrm>
            <a:off x="4976030" y="963507"/>
            <a:ext cx="6250940" cy="2304627"/>
          </a:xfrm>
        </p:spPr>
        <p:txBody>
          <a:bodyPr anchor="b">
            <a:normAutofit/>
          </a:bodyPr>
          <a:lstStyle/>
          <a:p>
            <a:pPr marL="0" indent="0">
              <a:buNone/>
            </a:pPr>
            <a:r>
              <a:rPr lang="en-US" sz="2000" dirty="0"/>
              <a:t>Editing an Account</a:t>
            </a:r>
          </a:p>
          <a:p>
            <a:pPr marL="514350" indent="-514350">
              <a:buAutoNum type="arabicPeriod"/>
            </a:pPr>
            <a:r>
              <a:rPr lang="en-US" sz="2000" dirty="0"/>
              <a:t>Select “Lists/Chart of Accounts” from the Menu Bar</a:t>
            </a:r>
          </a:p>
          <a:p>
            <a:pPr marL="514350" indent="-514350">
              <a:buAutoNum type="arabicPeriod"/>
            </a:pPr>
            <a:r>
              <a:rPr lang="en-US" sz="2000" dirty="0"/>
              <a:t>Click to highlight the account</a:t>
            </a:r>
          </a:p>
          <a:p>
            <a:pPr marL="514350" indent="-514350">
              <a:buAutoNum type="arabicPeriod"/>
            </a:pPr>
            <a:r>
              <a:rPr lang="en-US" sz="2000" dirty="0"/>
              <a:t>Click the “Account” button and choose “Edit Account”</a:t>
            </a:r>
          </a:p>
          <a:p>
            <a:pPr marL="514350" indent="-514350">
              <a:buAutoNum type="arabicPeriod"/>
            </a:pPr>
            <a:r>
              <a:rPr lang="en-US" sz="2000" dirty="0"/>
              <a:t>Edit the information and click “Save and Close”</a:t>
            </a:r>
          </a:p>
        </p:txBody>
      </p:sp>
      <p:sp>
        <p:nvSpPr>
          <p:cNvPr id="4" name="Content Placeholder 3">
            <a:extLst>
              <a:ext uri="{FF2B5EF4-FFF2-40B4-BE49-F238E27FC236}">
                <a16:creationId xmlns:a16="http://schemas.microsoft.com/office/drawing/2014/main" id="{8BD8DA53-923F-4A39-BD1D-DE2ED62BF1C7}"/>
              </a:ext>
            </a:extLst>
          </p:cNvPr>
          <p:cNvSpPr>
            <a:spLocks noGrp="1"/>
          </p:cNvSpPr>
          <p:nvPr>
            <p:ph sz="half" idx="2"/>
          </p:nvPr>
        </p:nvSpPr>
        <p:spPr>
          <a:xfrm>
            <a:off x="4976030" y="3589866"/>
            <a:ext cx="6250940" cy="2304628"/>
          </a:xfrm>
        </p:spPr>
        <p:txBody>
          <a:bodyPr>
            <a:normAutofit/>
          </a:bodyPr>
          <a:lstStyle/>
          <a:p>
            <a:pPr marL="0" indent="0">
              <a:buNone/>
            </a:pPr>
            <a:r>
              <a:rPr lang="en-US" sz="2000" dirty="0"/>
              <a:t>Deleting or Inactivating an Account</a:t>
            </a:r>
          </a:p>
          <a:p>
            <a:pPr marL="514350" indent="-514350">
              <a:buAutoNum type="arabicPeriod"/>
            </a:pPr>
            <a:r>
              <a:rPr lang="en-US" sz="2000" dirty="0"/>
              <a:t>Select “Lists/Chart of Accounts” from the Menu Bar</a:t>
            </a:r>
          </a:p>
          <a:p>
            <a:pPr marL="514350" indent="-514350">
              <a:buAutoNum type="arabicPeriod"/>
            </a:pPr>
            <a:r>
              <a:rPr lang="en-US" sz="2000" dirty="0"/>
              <a:t>Click to highlight the account</a:t>
            </a:r>
          </a:p>
          <a:p>
            <a:pPr marL="514350" indent="-514350">
              <a:buAutoNum type="arabicPeriod"/>
            </a:pPr>
            <a:r>
              <a:rPr lang="en-US" sz="2000" dirty="0"/>
              <a:t>Click the “Account” button and choose “Make Account Inactive” or “Delete Account”</a:t>
            </a:r>
          </a:p>
          <a:p>
            <a:pPr marL="514350" indent="-514350">
              <a:buAutoNum type="arabicPeriod"/>
            </a:pPr>
            <a:r>
              <a:rPr lang="en-US" sz="2000" dirty="0"/>
              <a:t>Click “Ok” to confirm any deleted accounts</a:t>
            </a:r>
          </a:p>
          <a:p>
            <a:pPr marL="0" indent="0">
              <a:buNone/>
            </a:pPr>
            <a:endParaRPr lang="en-US" sz="2000" dirty="0"/>
          </a:p>
        </p:txBody>
      </p:sp>
    </p:spTree>
    <p:extLst>
      <p:ext uri="{BB962C8B-B14F-4D97-AF65-F5344CB8AC3E}">
        <p14:creationId xmlns:p14="http://schemas.microsoft.com/office/powerpoint/2010/main" val="7071690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862ADB-88A8-445C-BD36-B26D906B9CB0}"/>
              </a:ext>
            </a:extLst>
          </p:cNvPr>
          <p:cNvSpPr>
            <a:spLocks noGrp="1"/>
          </p:cNvSpPr>
          <p:nvPr>
            <p:ph type="title"/>
          </p:nvPr>
        </p:nvSpPr>
        <p:spPr>
          <a:xfrm>
            <a:off x="838200" y="557188"/>
            <a:ext cx="10515600" cy="1133499"/>
          </a:xfrm>
        </p:spPr>
        <p:txBody>
          <a:bodyPr>
            <a:normAutofit/>
          </a:bodyPr>
          <a:lstStyle/>
          <a:p>
            <a:pPr algn="ctr"/>
            <a:r>
              <a:rPr lang="en-US" sz="5200" dirty="0">
                <a:solidFill>
                  <a:schemeClr val="accent1">
                    <a:lumMod val="75000"/>
                  </a:schemeClr>
                </a:solidFill>
                <a:latin typeface="Berlin Sans FB" panose="020E0602020502020306" pitchFamily="34" charset="0"/>
                <a:cs typeface="Aharoni" panose="020B0604020202020204" pitchFamily="2" charset="-79"/>
              </a:rPr>
              <a:t>TIPS</a:t>
            </a:r>
          </a:p>
        </p:txBody>
      </p:sp>
      <p:graphicFrame>
        <p:nvGraphicFramePr>
          <p:cNvPr id="7" name="Content Placeholder 4">
            <a:extLst>
              <a:ext uri="{FF2B5EF4-FFF2-40B4-BE49-F238E27FC236}">
                <a16:creationId xmlns:a16="http://schemas.microsoft.com/office/drawing/2014/main" id="{39509229-D5CF-45DA-93BE-4764974B6593}"/>
              </a:ext>
            </a:extLst>
          </p:cNvPr>
          <p:cNvGraphicFramePr>
            <a:graphicFrameLocks noGrp="1"/>
          </p:cNvGraphicFramePr>
          <p:nvPr>
            <p:ph idx="1"/>
            <p:extLst>
              <p:ext uri="{D42A27DB-BD31-4B8C-83A1-F6EECF244321}">
                <p14:modId xmlns:p14="http://schemas.microsoft.com/office/powerpoint/2010/main" val="666548652"/>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513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pattFill prst="ltHorz">
          <a:fgClr>
            <a:schemeClr val="accent1">
              <a:lumMod val="75000"/>
            </a:schemeClr>
          </a:fgClr>
          <a:bgClr>
            <a:schemeClr val="bg1"/>
          </a:bgClr>
        </a:pattFill>
        <a:effectLst/>
      </p:bgPr>
    </p:bg>
    <p:spTree>
      <p:nvGrpSpPr>
        <p:cNvPr id="1" name=""/>
        <p:cNvGrpSpPr/>
        <p:nvPr/>
      </p:nvGrpSpPr>
      <p:grpSpPr>
        <a:xfrm>
          <a:off x="0" y="0"/>
          <a:ext cx="0" cy="0"/>
          <a:chOff x="0" y="0"/>
          <a:chExt cx="0" cy="0"/>
        </a:xfrm>
      </p:grpSpPr>
      <p:graphicFrame>
        <p:nvGraphicFramePr>
          <p:cNvPr id="7" name="Content Placeholder 4">
            <a:extLst>
              <a:ext uri="{FF2B5EF4-FFF2-40B4-BE49-F238E27FC236}">
                <a16:creationId xmlns:a16="http://schemas.microsoft.com/office/drawing/2014/main" id="{39509229-D5CF-45DA-93BE-4764974B6593}"/>
              </a:ext>
            </a:extLst>
          </p:cNvPr>
          <p:cNvGraphicFramePr>
            <a:graphicFrameLocks noGrp="1"/>
          </p:cNvGraphicFramePr>
          <p:nvPr>
            <p:ph idx="4294967295"/>
            <p:extLst>
              <p:ext uri="{D42A27DB-BD31-4B8C-83A1-F6EECF244321}">
                <p14:modId xmlns:p14="http://schemas.microsoft.com/office/powerpoint/2010/main" val="771872994"/>
              </p:ext>
            </p:extLst>
          </p:nvPr>
        </p:nvGraphicFramePr>
        <p:xfrm>
          <a:off x="696286" y="814388"/>
          <a:ext cx="10515600" cy="4352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5B55A744-0FC2-4E09-8D78-7EA115388D98}"/>
              </a:ext>
            </a:extLst>
          </p:cNvPr>
          <p:cNvSpPr/>
          <p:nvPr/>
        </p:nvSpPr>
        <p:spPr>
          <a:xfrm>
            <a:off x="129638" y="4982647"/>
            <a:ext cx="242374" cy="369332"/>
          </a:xfrm>
          <a:prstGeom prst="rect">
            <a:avLst/>
          </a:prstGeom>
        </p:spPr>
        <p:txBody>
          <a:bodyPr wrap="none">
            <a:spAutoFit/>
          </a:bodyPr>
          <a:lstStyle/>
          <a:p>
            <a:r>
              <a:rPr lang="en-US" dirty="0"/>
              <a:t>.</a:t>
            </a:r>
          </a:p>
        </p:txBody>
      </p:sp>
    </p:spTree>
    <p:extLst>
      <p:ext uri="{BB962C8B-B14F-4D97-AF65-F5344CB8AC3E}">
        <p14:creationId xmlns:p14="http://schemas.microsoft.com/office/powerpoint/2010/main" val="3117200299"/>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2BFE1D71-8305-4FB3-AECE-F0A8025830B5}"/>
              </a:ext>
            </a:extLst>
          </p:cNvPr>
          <p:cNvSpPr>
            <a:spLocks noGrp="1"/>
          </p:cNvSpPr>
          <p:nvPr>
            <p:ph type="title"/>
          </p:nvPr>
        </p:nvSpPr>
        <p:spPr>
          <a:xfrm>
            <a:off x="753925" y="2076450"/>
            <a:ext cx="10684151" cy="1345134"/>
          </a:xfrm>
        </p:spPr>
        <p:txBody>
          <a:bodyPr vert="horz" lIns="91440" tIns="45720" rIns="91440" bIns="45720" rtlCol="0" anchor="ctr">
            <a:normAutofit/>
          </a:bodyPr>
          <a:lstStyle/>
          <a:p>
            <a:pPr algn="ctr"/>
            <a:r>
              <a:rPr lang="en-US" sz="4300" kern="1200">
                <a:solidFill>
                  <a:srgbClr val="FFFFFF"/>
                </a:solidFill>
                <a:latin typeface="+mj-lt"/>
                <a:ea typeface="+mj-ea"/>
                <a:cs typeface="+mj-cs"/>
              </a:rPr>
              <a:t>Continue adding all Revenue and Expense Accounts that the Municipality will use.</a:t>
            </a:r>
          </a:p>
        </p:txBody>
      </p:sp>
      <p:sp>
        <p:nvSpPr>
          <p:cNvPr id="3" name="Text Placeholder 2">
            <a:extLst>
              <a:ext uri="{FF2B5EF4-FFF2-40B4-BE49-F238E27FC236}">
                <a16:creationId xmlns:a16="http://schemas.microsoft.com/office/drawing/2014/main" id="{A568C0B4-6DF5-4FEA-8417-78209FDA4240}"/>
              </a:ext>
            </a:extLst>
          </p:cNvPr>
          <p:cNvSpPr>
            <a:spLocks noGrp="1"/>
          </p:cNvSpPr>
          <p:nvPr>
            <p:ph type="body" idx="1"/>
          </p:nvPr>
        </p:nvSpPr>
        <p:spPr>
          <a:xfrm>
            <a:off x="1171575" y="4473360"/>
            <a:ext cx="9469211" cy="865639"/>
          </a:xfrm>
        </p:spPr>
        <p:txBody>
          <a:bodyPr vert="horz" lIns="91440" tIns="45720" rIns="91440" bIns="45720" rtlCol="0" anchor="ctr">
            <a:normAutofit/>
          </a:bodyPr>
          <a:lstStyle/>
          <a:p>
            <a:pPr algn="ctr"/>
            <a:r>
              <a:rPr lang="en-US" sz="1800" kern="1200" dirty="0">
                <a:solidFill>
                  <a:srgbClr val="000000"/>
                </a:solidFill>
                <a:latin typeface="+mn-lt"/>
                <a:ea typeface="+mn-ea"/>
                <a:cs typeface="+mn-cs"/>
              </a:rPr>
              <a:t>Refer to the S.D. Municipal Accounting Manual - Chart of Accounts at:</a:t>
            </a:r>
          </a:p>
          <a:p>
            <a:pPr algn="ctr"/>
            <a:r>
              <a:rPr lang="en-US" sz="1800" kern="1200" dirty="0">
                <a:solidFill>
                  <a:srgbClr val="000000"/>
                </a:solidFill>
                <a:latin typeface="+mn-lt"/>
                <a:ea typeface="+mn-ea"/>
                <a:cs typeface="+mn-cs"/>
              </a:rPr>
              <a:t>https://legislativeaudit.sd.gov/resources/municipalities/accountingmanual/accountingmanual.aspx</a:t>
            </a:r>
          </a:p>
        </p:txBody>
      </p:sp>
    </p:spTree>
    <p:extLst>
      <p:ext uri="{BB962C8B-B14F-4D97-AF65-F5344CB8AC3E}">
        <p14:creationId xmlns:p14="http://schemas.microsoft.com/office/powerpoint/2010/main" val="2438956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0F24D38-B79E-44B4-830E-043F45D9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77247D-C976-4742-87C8-317499A71FAB}"/>
              </a:ext>
            </a:extLst>
          </p:cNvPr>
          <p:cNvSpPr>
            <a:spLocks noGrp="1"/>
          </p:cNvSpPr>
          <p:nvPr>
            <p:ph type="title"/>
          </p:nvPr>
        </p:nvSpPr>
        <p:spPr>
          <a:xfrm>
            <a:off x="838200" y="620742"/>
            <a:ext cx="10515600" cy="1325563"/>
          </a:xfrm>
        </p:spPr>
        <p:txBody>
          <a:bodyPr>
            <a:normAutofit/>
          </a:bodyPr>
          <a:lstStyle/>
          <a:p>
            <a:r>
              <a:rPr lang="en-US" dirty="0">
                <a:solidFill>
                  <a:srgbClr val="FFFFFF"/>
                </a:solidFill>
              </a:rPr>
              <a:t>Class Tracking – Fund Accounting</a:t>
            </a:r>
          </a:p>
        </p:txBody>
      </p:sp>
      <p:cxnSp>
        <p:nvCxnSpPr>
          <p:cNvPr id="18" name="Straight Connector 17">
            <a:extLst>
              <a:ext uri="{FF2B5EF4-FFF2-40B4-BE49-F238E27FC236}">
                <a16:creationId xmlns:a16="http://schemas.microsoft.com/office/drawing/2014/main" id="{FC469874-256B-45B3-A79C-7591B4BA1E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E200E60-6554-47BE-BFFB-46C29985F231}"/>
              </a:ext>
            </a:extLst>
          </p:cNvPr>
          <p:cNvSpPr>
            <a:spLocks noGrp="1"/>
          </p:cNvSpPr>
          <p:nvPr>
            <p:ph sz="half" idx="1"/>
          </p:nvPr>
        </p:nvSpPr>
        <p:spPr>
          <a:xfrm>
            <a:off x="838200" y="1872062"/>
            <a:ext cx="5097780" cy="3910617"/>
          </a:xfrm>
        </p:spPr>
        <p:txBody>
          <a:bodyPr>
            <a:normAutofit/>
          </a:bodyPr>
          <a:lstStyle/>
          <a:p>
            <a:pPr marL="0" indent="0">
              <a:buNone/>
            </a:pPr>
            <a:endParaRPr lang="en-US" sz="2400" dirty="0">
              <a:solidFill>
                <a:srgbClr val="FFFFFF"/>
              </a:solidFill>
            </a:endParaRPr>
          </a:p>
          <a:p>
            <a:pPr marL="0" indent="0">
              <a:buNone/>
            </a:pPr>
            <a:endParaRPr lang="en-US" sz="2400" dirty="0">
              <a:solidFill>
                <a:srgbClr val="FFFFFF"/>
              </a:solidFill>
            </a:endParaRPr>
          </a:p>
          <a:p>
            <a:pPr marL="0" indent="0">
              <a:buNone/>
            </a:pPr>
            <a:r>
              <a:rPr lang="en-US" sz="2400" dirty="0">
                <a:solidFill>
                  <a:srgbClr val="FFFFFF"/>
                </a:solidFill>
              </a:rPr>
              <a:t>The class tracking feature allows you to define the funds and track their associated balances for Revenues and Expenditures in the Profit and Loss Report.  Class tracking for balance sheet accounts is not applicable.</a:t>
            </a:r>
          </a:p>
          <a:p>
            <a:pPr marL="0" indent="0">
              <a:buNone/>
            </a:pPr>
            <a:endParaRPr lang="en-US" sz="2400" dirty="0">
              <a:solidFill>
                <a:srgbClr val="FFFFFF"/>
              </a:solidFill>
            </a:endParaRPr>
          </a:p>
        </p:txBody>
      </p:sp>
      <p:sp>
        <p:nvSpPr>
          <p:cNvPr id="4" name="Content Placeholder 3">
            <a:extLst>
              <a:ext uri="{FF2B5EF4-FFF2-40B4-BE49-F238E27FC236}">
                <a16:creationId xmlns:a16="http://schemas.microsoft.com/office/drawing/2014/main" id="{57ADECEF-06FC-40D8-AD0C-2411C320584F}"/>
              </a:ext>
            </a:extLst>
          </p:cNvPr>
          <p:cNvSpPr>
            <a:spLocks noGrp="1"/>
          </p:cNvSpPr>
          <p:nvPr>
            <p:ph sz="half" idx="2"/>
          </p:nvPr>
        </p:nvSpPr>
        <p:spPr>
          <a:xfrm>
            <a:off x="6256020" y="2266345"/>
            <a:ext cx="5097780" cy="3910618"/>
          </a:xfrm>
        </p:spPr>
        <p:txBody>
          <a:bodyPr>
            <a:normAutofit/>
          </a:bodyPr>
          <a:lstStyle/>
          <a:p>
            <a:pPr marL="0" indent="0">
              <a:buNone/>
            </a:pPr>
            <a:r>
              <a:rPr lang="en-US" sz="2400" u="sng" dirty="0">
                <a:solidFill>
                  <a:srgbClr val="FFFFFF"/>
                </a:solidFill>
              </a:rPr>
              <a:t>Examples:</a:t>
            </a:r>
          </a:p>
          <a:p>
            <a:r>
              <a:rPr lang="en-US" sz="2400" dirty="0">
                <a:solidFill>
                  <a:srgbClr val="FFFFFF"/>
                </a:solidFill>
              </a:rPr>
              <a:t>General Fund</a:t>
            </a:r>
          </a:p>
          <a:p>
            <a:r>
              <a:rPr lang="en-US" sz="2400" dirty="0">
                <a:solidFill>
                  <a:srgbClr val="FFFFFF"/>
                </a:solidFill>
              </a:rPr>
              <a:t>Water Fund</a:t>
            </a:r>
          </a:p>
          <a:p>
            <a:r>
              <a:rPr lang="en-US" sz="2400" dirty="0">
                <a:solidFill>
                  <a:srgbClr val="FFFFFF"/>
                </a:solidFill>
              </a:rPr>
              <a:t>Sewer Fund</a:t>
            </a:r>
          </a:p>
          <a:p>
            <a:r>
              <a:rPr lang="en-US" sz="2400" dirty="0">
                <a:solidFill>
                  <a:srgbClr val="FFFFFF"/>
                </a:solidFill>
              </a:rPr>
              <a:t>Water Surcharge Fund</a:t>
            </a:r>
          </a:p>
          <a:p>
            <a:pPr marL="0" indent="0">
              <a:buNone/>
            </a:pPr>
            <a:endParaRPr lang="en-US" sz="2400" dirty="0">
              <a:solidFill>
                <a:srgbClr val="FFFFFF"/>
              </a:solidFill>
            </a:endParaRPr>
          </a:p>
        </p:txBody>
      </p:sp>
    </p:spTree>
    <p:extLst>
      <p:ext uri="{BB962C8B-B14F-4D97-AF65-F5344CB8AC3E}">
        <p14:creationId xmlns:p14="http://schemas.microsoft.com/office/powerpoint/2010/main" val="2260490094"/>
      </p:ext>
    </p:extLst>
  </p:cSld>
  <p:clrMapOvr>
    <a:overrideClrMapping bg1="dk1" tx1="lt1" bg2="dk2" tx2="lt2" accent1="accent1" accent2="accent2" accent3="accent3" accent4="accent4" accent5="accent5" accent6="accent6" hlink="hlink" folHlink="folHlink"/>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77125"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4">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5" name="Title 4">
            <a:extLst>
              <a:ext uri="{FF2B5EF4-FFF2-40B4-BE49-F238E27FC236}">
                <a16:creationId xmlns:a16="http://schemas.microsoft.com/office/drawing/2014/main" id="{777FB3B6-14AD-4DA0-9590-214AF017CBCB}"/>
              </a:ext>
            </a:extLst>
          </p:cNvPr>
          <p:cNvSpPr>
            <a:spLocks noGrp="1"/>
          </p:cNvSpPr>
          <p:nvPr>
            <p:ph type="title"/>
          </p:nvPr>
        </p:nvSpPr>
        <p:spPr>
          <a:xfrm>
            <a:off x="801340" y="802955"/>
            <a:ext cx="4977976" cy="1454051"/>
          </a:xfrm>
        </p:spPr>
        <p:txBody>
          <a:bodyPr>
            <a:normAutofit fontScale="90000"/>
          </a:bodyPr>
          <a:lstStyle/>
          <a:p>
            <a:r>
              <a:rPr lang="en-US" dirty="0">
                <a:solidFill>
                  <a:srgbClr val="000000"/>
                </a:solidFill>
              </a:rPr>
              <a:t>Setting up Classes (Funds) in QuickBooks</a:t>
            </a:r>
          </a:p>
        </p:txBody>
      </p:sp>
      <p:sp>
        <p:nvSpPr>
          <p:cNvPr id="6" name="Content Placeholder 5">
            <a:extLst>
              <a:ext uri="{FF2B5EF4-FFF2-40B4-BE49-F238E27FC236}">
                <a16:creationId xmlns:a16="http://schemas.microsoft.com/office/drawing/2014/main" id="{CEA36A50-88A7-4663-A5C4-033904EA295F}"/>
              </a:ext>
            </a:extLst>
          </p:cNvPr>
          <p:cNvSpPr>
            <a:spLocks noGrp="1"/>
          </p:cNvSpPr>
          <p:nvPr>
            <p:ph idx="1"/>
          </p:nvPr>
        </p:nvSpPr>
        <p:spPr>
          <a:xfrm>
            <a:off x="797809" y="2421682"/>
            <a:ext cx="4977578" cy="3639289"/>
          </a:xfrm>
        </p:spPr>
        <p:txBody>
          <a:bodyPr anchor="ctr">
            <a:normAutofit/>
          </a:bodyPr>
          <a:lstStyle/>
          <a:p>
            <a:pPr>
              <a:buClr>
                <a:srgbClr val="6600CC"/>
              </a:buClr>
              <a:buFont typeface="Wingdings" panose="05000000000000000000" pitchFamily="2" charset="2"/>
              <a:buChar char="Ø"/>
            </a:pPr>
            <a:r>
              <a:rPr lang="en-US" sz="1700" dirty="0">
                <a:solidFill>
                  <a:srgbClr val="000000"/>
                </a:solidFill>
              </a:rPr>
              <a:t>Edit</a:t>
            </a:r>
          </a:p>
          <a:p>
            <a:pPr>
              <a:buClr>
                <a:srgbClr val="6600CC"/>
              </a:buClr>
              <a:buFont typeface="Wingdings" panose="05000000000000000000" pitchFamily="2" charset="2"/>
              <a:buChar char="Ø"/>
            </a:pPr>
            <a:r>
              <a:rPr lang="en-US" sz="1700" dirty="0">
                <a:solidFill>
                  <a:srgbClr val="000000"/>
                </a:solidFill>
              </a:rPr>
              <a:t>Preferences</a:t>
            </a:r>
          </a:p>
          <a:p>
            <a:pPr>
              <a:buClr>
                <a:srgbClr val="6600CC"/>
              </a:buClr>
              <a:buFont typeface="Wingdings" panose="05000000000000000000" pitchFamily="2" charset="2"/>
              <a:buChar char="Ø"/>
            </a:pPr>
            <a:r>
              <a:rPr lang="en-US" sz="1700" dirty="0">
                <a:solidFill>
                  <a:srgbClr val="000000"/>
                </a:solidFill>
              </a:rPr>
              <a:t>Accounting</a:t>
            </a:r>
          </a:p>
          <a:p>
            <a:pPr>
              <a:buClr>
                <a:srgbClr val="6600CC"/>
              </a:buClr>
              <a:buFont typeface="Wingdings" panose="05000000000000000000" pitchFamily="2" charset="2"/>
              <a:buChar char="Ø"/>
            </a:pPr>
            <a:r>
              <a:rPr lang="en-US" sz="1700" dirty="0">
                <a:solidFill>
                  <a:srgbClr val="000000"/>
                </a:solidFill>
              </a:rPr>
              <a:t>Company Preferences</a:t>
            </a:r>
          </a:p>
          <a:p>
            <a:pPr>
              <a:buClr>
                <a:srgbClr val="6600CC"/>
              </a:buClr>
              <a:buFont typeface="Wingdings" panose="05000000000000000000" pitchFamily="2" charset="2"/>
              <a:buChar char="Ø"/>
            </a:pPr>
            <a:r>
              <a:rPr lang="en-US" sz="1700" dirty="0">
                <a:solidFill>
                  <a:srgbClr val="000000"/>
                </a:solidFill>
              </a:rPr>
              <a:t>Under ‘Class’ click box for ‘Use class tracing for transactions </a:t>
            </a:r>
            <a:r>
              <a:rPr lang="en-US" sz="1700" u="sng" dirty="0">
                <a:solidFill>
                  <a:srgbClr val="000000"/>
                </a:solidFill>
              </a:rPr>
              <a:t>and</a:t>
            </a:r>
            <a:r>
              <a:rPr lang="en-US" sz="1700" dirty="0">
                <a:solidFill>
                  <a:srgbClr val="000000"/>
                </a:solidFill>
              </a:rPr>
              <a:t> ‘Prompt to assign classes’</a:t>
            </a:r>
          </a:p>
          <a:p>
            <a:pPr marL="0" indent="0">
              <a:buClr>
                <a:srgbClr val="6600CC"/>
              </a:buClr>
              <a:buNone/>
            </a:pPr>
            <a:endParaRPr lang="en-US" sz="1700" dirty="0">
              <a:solidFill>
                <a:srgbClr val="000000"/>
              </a:solidFill>
            </a:endParaRPr>
          </a:p>
          <a:p>
            <a:pPr>
              <a:buClr>
                <a:srgbClr val="6600CC"/>
              </a:buClr>
              <a:buBlip>
                <a:blip r:embed="rId3">
                  <a:extLst>
                    <a:ext uri="{96DAC541-7B7A-43D3-8B79-37D633B846F1}">
                      <asvg:svgBlip xmlns:asvg="http://schemas.microsoft.com/office/drawing/2016/SVG/main" r:embed="rId4"/>
                    </a:ext>
                  </a:extLst>
                </a:blip>
              </a:buBlip>
            </a:pPr>
            <a:r>
              <a:rPr lang="en-US" sz="1700" dirty="0">
                <a:solidFill>
                  <a:srgbClr val="000000"/>
                </a:solidFill>
              </a:rPr>
              <a:t>Once you establish classes in Company preferences you should be able to add a class in the drop- down box for every check and deposit created in QuickBooks.</a:t>
            </a:r>
          </a:p>
          <a:p>
            <a:pPr marL="0" indent="0">
              <a:buClr>
                <a:srgbClr val="6600CC"/>
              </a:buClr>
              <a:buNone/>
            </a:pPr>
            <a:endParaRPr lang="en-US" sz="1700" dirty="0">
              <a:solidFill>
                <a:srgbClr val="000000"/>
              </a:solidFill>
            </a:endParaRPr>
          </a:p>
        </p:txBody>
      </p:sp>
      <p:sp>
        <p:nvSpPr>
          <p:cNvPr id="17"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91562"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10" name="Graphic 9" descr="Pencil">
            <a:extLst>
              <a:ext uri="{FF2B5EF4-FFF2-40B4-BE49-F238E27FC236}">
                <a16:creationId xmlns:a16="http://schemas.microsoft.com/office/drawing/2014/main" id="{D4D30F4B-5123-4798-A1CA-12104E5A9C6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232268943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3700" dirty="0"/>
              <a:t>The Chart of Accounts</a:t>
            </a:r>
          </a:p>
        </p:txBody>
      </p:sp>
      <p:grpSp>
        <p:nvGrpSpPr>
          <p:cNvPr id="30" name="Group 2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4" name="Rectangle 2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590719" y="2330505"/>
            <a:ext cx="4559425" cy="3979585"/>
          </a:xfrm>
        </p:spPr>
        <p:txBody>
          <a:bodyPr vert="horz" lIns="91440" tIns="45720" rIns="91440" bIns="45720" rtlCol="0" anchor="ctr">
            <a:normAutofit/>
          </a:bodyPr>
          <a:lstStyle/>
          <a:p>
            <a:pPr marL="285750" indent="0" algn="ctr">
              <a:buNone/>
            </a:pPr>
            <a:r>
              <a:rPr lang="en-US" sz="2400" b="1" dirty="0">
                <a:solidFill>
                  <a:schemeClr val="accent1">
                    <a:lumMod val="75000"/>
                  </a:schemeClr>
                </a:solidFill>
                <a:latin typeface="Abadi Extra Light" panose="020B0604020202020204" pitchFamily="34" charset="0"/>
              </a:rPr>
              <a:t>Revenue and Other Financing </a:t>
            </a:r>
          </a:p>
          <a:p>
            <a:pPr marL="285750" indent="0" algn="ctr">
              <a:buNone/>
            </a:pPr>
            <a:r>
              <a:rPr lang="en-US" sz="2400" b="1" dirty="0">
                <a:solidFill>
                  <a:schemeClr val="accent1">
                    <a:lumMod val="75000"/>
                  </a:schemeClr>
                </a:solidFill>
                <a:latin typeface="Abadi Extra Light" panose="020B0604020202020204" pitchFamily="34" charset="0"/>
              </a:rPr>
              <a:t>Source Codes and Definitions</a:t>
            </a:r>
          </a:p>
          <a:p>
            <a:pPr marL="571500" indent="-285750" algn="ctr">
              <a:buFontTx/>
              <a:buChar char="-"/>
            </a:pPr>
            <a:r>
              <a:rPr lang="en-US" sz="1800" b="1" dirty="0">
                <a:solidFill>
                  <a:srgbClr val="C00000"/>
                </a:solidFill>
                <a:latin typeface="Abadi Extra Light" panose="020B0604020202020204" pitchFamily="34" charset="0"/>
              </a:rPr>
              <a:t>Major Revenue Source </a:t>
            </a:r>
          </a:p>
          <a:p>
            <a:pPr marL="571500" indent="-285750" algn="ctr">
              <a:buFontTx/>
              <a:buChar char="-"/>
            </a:pPr>
            <a:r>
              <a:rPr lang="en-US" sz="1800" b="1" dirty="0">
                <a:solidFill>
                  <a:srgbClr val="C00000"/>
                </a:solidFill>
                <a:latin typeface="Abadi Extra Light" panose="020B0604020202020204" pitchFamily="34" charset="0"/>
              </a:rPr>
              <a:t>Minor Revenue Source or Revenue Type</a:t>
            </a:r>
          </a:p>
          <a:p>
            <a:pPr marL="285750" indent="0" algn="ctr">
              <a:buNone/>
            </a:pPr>
            <a:endParaRPr lang="en-US" sz="1800" b="1" dirty="0">
              <a:solidFill>
                <a:srgbClr val="C00000"/>
              </a:solidFill>
              <a:latin typeface="Abadi Extra Light" panose="020B0604020202020204" pitchFamily="34" charset="0"/>
            </a:endParaRPr>
          </a:p>
          <a:p>
            <a:pPr marL="285750" indent="0" algn="ctr">
              <a:buNone/>
            </a:pPr>
            <a:r>
              <a:rPr lang="en-US" sz="1400" dirty="0">
                <a:solidFill>
                  <a:schemeClr val="accent1">
                    <a:lumMod val="50000"/>
                  </a:schemeClr>
                </a:solidFill>
                <a:latin typeface="Abadi Extra Light" panose="020B0604020202020204" pitchFamily="34" charset="0"/>
              </a:rPr>
              <a:t>*The revenue will be recorded at the minor revenue source level or the revenue type, depending upon each source of revenue.</a:t>
            </a:r>
          </a:p>
          <a:p>
            <a:pPr marL="285750" indent="0" algn="ctr">
              <a:buNone/>
            </a:pPr>
            <a:endParaRPr lang="en-US" sz="2400" b="1" dirty="0">
              <a:solidFill>
                <a:schemeClr val="accent1">
                  <a:lumMod val="75000"/>
                </a:schemeClr>
              </a:solidFill>
              <a:latin typeface="Abadi Extra Light" panose="020B0604020202020204" pitchFamily="34" charset="0"/>
            </a:endParaRPr>
          </a:p>
        </p:txBody>
      </p:sp>
      <p:sp>
        <p:nvSpPr>
          <p:cNvPr id="29" name="Rectangle 2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DB0F3D92-FD2B-476D-A977-DFC8E9972EF4}"/>
              </a:ext>
            </a:extLst>
          </p:cNvPr>
          <p:cNvPicPr>
            <a:picLocks noGrp="1" noChangeAspect="1"/>
          </p:cNvPicPr>
          <p:nvPr>
            <p:ph sz="half" idx="2"/>
          </p:nvPr>
        </p:nvPicPr>
        <p:blipFill>
          <a:blip r:embed="rId2"/>
          <a:stretch>
            <a:fillRect/>
          </a:stretch>
        </p:blipFill>
        <p:spPr>
          <a:xfrm>
            <a:off x="6256219" y="856180"/>
            <a:ext cx="4918745" cy="5249056"/>
          </a:xfrm>
          <a:prstGeom prst="rect">
            <a:avLst/>
          </a:prstGeom>
        </p:spPr>
      </p:pic>
    </p:spTree>
    <p:extLst>
      <p:ext uri="{BB962C8B-B14F-4D97-AF65-F5344CB8AC3E}">
        <p14:creationId xmlns:p14="http://schemas.microsoft.com/office/powerpoint/2010/main" val="3526081387"/>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3700" dirty="0"/>
              <a:t>The Chart of Accounts</a:t>
            </a:r>
          </a:p>
        </p:txBody>
      </p:sp>
      <p:grpSp>
        <p:nvGrpSpPr>
          <p:cNvPr id="30" name="Group 2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4" name="Rectangle 2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590719" y="2330505"/>
            <a:ext cx="4559425" cy="3979585"/>
          </a:xfrm>
        </p:spPr>
        <p:txBody>
          <a:bodyPr vert="horz" lIns="91440" tIns="45720" rIns="91440" bIns="45720" rtlCol="0" anchor="ctr">
            <a:normAutofit fontScale="92500" lnSpcReduction="20000"/>
          </a:bodyPr>
          <a:lstStyle/>
          <a:p>
            <a:pPr marL="0"/>
            <a:r>
              <a:rPr lang="en-US" sz="2000" u="sng" dirty="0"/>
              <a:t>Adding a New Revenue Account</a:t>
            </a:r>
          </a:p>
          <a:p>
            <a:pPr marL="514350"/>
            <a:r>
              <a:rPr lang="en-US" sz="2000" dirty="0"/>
              <a:t>Select “Lists/Chart of Accounts” from the Menu Bar – Municipal accounting Manual (MAM)</a:t>
            </a:r>
          </a:p>
          <a:p>
            <a:pPr marL="514350"/>
            <a:r>
              <a:rPr lang="en-US" sz="2000" dirty="0"/>
              <a:t>Click the “Account” button &amp; choose “New”</a:t>
            </a:r>
          </a:p>
          <a:p>
            <a:pPr marL="514350"/>
            <a:r>
              <a:rPr lang="en-US" sz="2000" dirty="0"/>
              <a:t>Choose an account type (INCOME)</a:t>
            </a:r>
          </a:p>
          <a:p>
            <a:pPr marL="514350"/>
            <a:r>
              <a:rPr lang="en-US" sz="2000" dirty="0"/>
              <a:t>Choose a detail type (OTHER PRIMARY INCOME)</a:t>
            </a:r>
          </a:p>
          <a:p>
            <a:pPr marL="514350"/>
            <a:r>
              <a:rPr lang="en-US" sz="2000" dirty="0"/>
              <a:t>Type a name (Specific Minor Revenue Source or Revenue Type per MAM) </a:t>
            </a:r>
          </a:p>
          <a:p>
            <a:pPr marL="514350"/>
            <a:r>
              <a:rPr lang="en-US" sz="2000" dirty="0"/>
              <a:t>Type a description (Major Revenue Source)</a:t>
            </a:r>
          </a:p>
          <a:p>
            <a:pPr marL="514350"/>
            <a:r>
              <a:rPr lang="en-US" sz="2000" dirty="0"/>
              <a:t>Click “Save &amp; Close”</a:t>
            </a:r>
          </a:p>
        </p:txBody>
      </p:sp>
      <p:sp>
        <p:nvSpPr>
          <p:cNvPr id="29" name="Rectangle 2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860840B-D65D-41AE-982F-0C2B470E35F5}"/>
              </a:ext>
            </a:extLst>
          </p:cNvPr>
          <p:cNvSpPr>
            <a:spLocks noGrp="1"/>
          </p:cNvSpPr>
          <p:nvPr>
            <p:ph sz="half" idx="2"/>
          </p:nvPr>
        </p:nvSpPr>
        <p:spPr/>
        <p:txBody>
          <a:bodyPr/>
          <a:lstStyle/>
          <a:p>
            <a:endParaRPr lang="en-US" dirty="0"/>
          </a:p>
        </p:txBody>
      </p:sp>
      <p:pic>
        <p:nvPicPr>
          <p:cNvPr id="9" name="Picture 8">
            <a:extLst>
              <a:ext uri="{FF2B5EF4-FFF2-40B4-BE49-F238E27FC236}">
                <a16:creationId xmlns:a16="http://schemas.microsoft.com/office/drawing/2014/main" id="{C11E33E2-9D2A-4197-AF68-AED75A5382A2}"/>
              </a:ext>
            </a:extLst>
          </p:cNvPr>
          <p:cNvPicPr>
            <a:picLocks noChangeAspect="1"/>
          </p:cNvPicPr>
          <p:nvPr/>
        </p:nvPicPr>
        <p:blipFill>
          <a:blip r:embed="rId2"/>
          <a:stretch>
            <a:fillRect/>
          </a:stretch>
        </p:blipFill>
        <p:spPr>
          <a:xfrm>
            <a:off x="5839296" y="1041180"/>
            <a:ext cx="5605539" cy="5302967"/>
          </a:xfrm>
          <a:prstGeom prst="rect">
            <a:avLst/>
          </a:prstGeom>
        </p:spPr>
      </p:pic>
    </p:spTree>
    <p:extLst>
      <p:ext uri="{BB962C8B-B14F-4D97-AF65-F5344CB8AC3E}">
        <p14:creationId xmlns:p14="http://schemas.microsoft.com/office/powerpoint/2010/main" val="36950980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97A5-47E9-4304-9243-91C10EC23F84}"/>
              </a:ext>
            </a:extLst>
          </p:cNvPr>
          <p:cNvSpPr>
            <a:spLocks noGrp="1"/>
          </p:cNvSpPr>
          <p:nvPr>
            <p:ph type="title"/>
          </p:nvPr>
        </p:nvSpPr>
        <p:spPr>
          <a:xfrm>
            <a:off x="645858" y="5110423"/>
            <a:ext cx="10906061" cy="671540"/>
          </a:xfrm>
          <a:noFill/>
        </p:spPr>
        <p:txBody>
          <a:bodyPr vert="horz" lIns="91440" tIns="45720" rIns="91440" bIns="45720" rtlCol="0" anchor="ctr">
            <a:normAutofit/>
          </a:bodyPr>
          <a:lstStyle/>
          <a:p>
            <a:pPr algn="ctr"/>
            <a:r>
              <a:rPr lang="en-US" sz="4100" b="1" dirty="0"/>
              <a:t>Examples of how to record revenue in QuickBooks</a:t>
            </a:r>
          </a:p>
        </p:txBody>
      </p:sp>
      <p:sp>
        <p:nvSpPr>
          <p:cNvPr id="46" name="Rectangle 42">
            <a:extLst>
              <a:ext uri="{FF2B5EF4-FFF2-40B4-BE49-F238E27FC236}">
                <a16:creationId xmlns:a16="http://schemas.microsoft.com/office/drawing/2014/main" id="{71FC7D98-7B8B-402A-90FC-F027482F21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2" cy="4822479"/>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ounded Rectangle 28">
            <a:extLst>
              <a:ext uri="{FF2B5EF4-FFF2-40B4-BE49-F238E27FC236}">
                <a16:creationId xmlns:a16="http://schemas.microsoft.com/office/drawing/2014/main" id="{AD7356EA-285B-4E5D-8FEC-104659A4F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04562" y="640091"/>
            <a:ext cx="8182876" cy="3881110"/>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a:extLst>
              <a:ext uri="{FF2B5EF4-FFF2-40B4-BE49-F238E27FC236}">
                <a16:creationId xmlns:a16="http://schemas.microsoft.com/office/drawing/2014/main" id="{D238F1AA-817D-4EA0-B07E-C6C88035EF48}"/>
              </a:ext>
            </a:extLst>
          </p:cNvPr>
          <p:cNvPicPr>
            <a:picLocks noChangeAspect="1"/>
          </p:cNvPicPr>
          <p:nvPr/>
        </p:nvPicPr>
        <p:blipFill rotWithShape="1">
          <a:blip r:embed="rId2"/>
          <a:srcRect t="1755" r="-1" b="-1"/>
          <a:stretch/>
        </p:blipFill>
        <p:spPr>
          <a:xfrm>
            <a:off x="2170029" y="804672"/>
            <a:ext cx="7851943" cy="3554676"/>
          </a:xfrm>
          <a:prstGeom prst="rect">
            <a:avLst/>
          </a:prstGeom>
          <a:effectLst/>
        </p:spPr>
      </p:pic>
    </p:spTree>
    <p:extLst>
      <p:ext uri="{BB962C8B-B14F-4D97-AF65-F5344CB8AC3E}">
        <p14:creationId xmlns:p14="http://schemas.microsoft.com/office/powerpoint/2010/main" val="893535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3700" dirty="0"/>
              <a:t>The Chart of Accounts</a:t>
            </a:r>
          </a:p>
        </p:txBody>
      </p:sp>
      <p:grpSp>
        <p:nvGrpSpPr>
          <p:cNvPr id="30" name="Group 2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4" name="Rectangle 2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590719" y="2330505"/>
            <a:ext cx="4559425" cy="3979585"/>
          </a:xfrm>
        </p:spPr>
        <p:txBody>
          <a:bodyPr vert="horz" lIns="91440" tIns="45720" rIns="91440" bIns="45720" rtlCol="0" anchor="ctr">
            <a:normAutofit/>
          </a:bodyPr>
          <a:lstStyle/>
          <a:p>
            <a:pPr marL="285750" indent="0" algn="ctr">
              <a:buNone/>
            </a:pPr>
            <a:r>
              <a:rPr lang="en-US" sz="2400" b="1" dirty="0">
                <a:solidFill>
                  <a:schemeClr val="accent1">
                    <a:lumMod val="75000"/>
                  </a:schemeClr>
                </a:solidFill>
                <a:latin typeface="Abadi Extra Light" panose="020B0604020202020204" pitchFamily="34" charset="0"/>
              </a:rPr>
              <a:t>Expenditure and Other Financing </a:t>
            </a:r>
          </a:p>
          <a:p>
            <a:pPr marL="285750" indent="0" algn="ctr">
              <a:buNone/>
            </a:pPr>
            <a:r>
              <a:rPr lang="en-US" sz="2400" b="1" dirty="0">
                <a:solidFill>
                  <a:schemeClr val="accent1">
                    <a:lumMod val="75000"/>
                  </a:schemeClr>
                </a:solidFill>
                <a:latin typeface="Abadi Extra Light" panose="020B0604020202020204" pitchFamily="34" charset="0"/>
              </a:rPr>
              <a:t>Use Codes and Definitions</a:t>
            </a:r>
          </a:p>
          <a:p>
            <a:pPr marL="571500" indent="-285750">
              <a:buFontTx/>
              <a:buChar char="-"/>
            </a:pPr>
            <a:r>
              <a:rPr lang="en-US" sz="1600" b="1" dirty="0">
                <a:solidFill>
                  <a:srgbClr val="C00000"/>
                </a:solidFill>
                <a:latin typeface="Abadi Extra Light" panose="020B0604020202020204" pitchFamily="34" charset="0"/>
              </a:rPr>
              <a:t>Function</a:t>
            </a:r>
          </a:p>
          <a:p>
            <a:pPr marL="571500" indent="-285750">
              <a:buFontTx/>
              <a:buChar char="-"/>
            </a:pPr>
            <a:r>
              <a:rPr lang="en-US" sz="1600" b="1" dirty="0">
                <a:solidFill>
                  <a:srgbClr val="C00000"/>
                </a:solidFill>
                <a:latin typeface="Abadi Extra Light" panose="020B0604020202020204" pitchFamily="34" charset="0"/>
              </a:rPr>
              <a:t>Subfunction</a:t>
            </a:r>
          </a:p>
          <a:p>
            <a:pPr marL="571500" indent="-285750">
              <a:buFontTx/>
              <a:buChar char="-"/>
            </a:pPr>
            <a:r>
              <a:rPr lang="en-US" sz="1600" b="1" dirty="0">
                <a:solidFill>
                  <a:srgbClr val="C00000"/>
                </a:solidFill>
                <a:latin typeface="Abadi Extra Light" panose="020B0604020202020204" pitchFamily="34" charset="0"/>
              </a:rPr>
              <a:t>Activity</a:t>
            </a:r>
          </a:p>
          <a:p>
            <a:pPr marL="571500" indent="-285750">
              <a:buFontTx/>
              <a:buChar char="-"/>
            </a:pPr>
            <a:r>
              <a:rPr lang="en-US" sz="1600" b="1" dirty="0">
                <a:solidFill>
                  <a:srgbClr val="C00000"/>
                </a:solidFill>
                <a:latin typeface="Abadi Extra Light" panose="020B0604020202020204" pitchFamily="34" charset="0"/>
              </a:rPr>
              <a:t>Object Classification</a:t>
            </a:r>
          </a:p>
          <a:p>
            <a:pPr marL="285750" indent="0">
              <a:buNone/>
            </a:pPr>
            <a:endParaRPr lang="en-US" sz="1600" b="1" dirty="0">
              <a:solidFill>
                <a:srgbClr val="C00000"/>
              </a:solidFill>
              <a:latin typeface="Abadi Extra Light" panose="020B0604020202020204" pitchFamily="34" charset="0"/>
            </a:endParaRPr>
          </a:p>
          <a:p>
            <a:pPr marL="285750" indent="0">
              <a:buNone/>
            </a:pPr>
            <a:r>
              <a:rPr lang="en-US" sz="1600" dirty="0">
                <a:solidFill>
                  <a:schemeClr val="accent1">
                    <a:lumMod val="50000"/>
                  </a:schemeClr>
                </a:solidFill>
                <a:latin typeface="Abadi Extra Light" panose="020B0604020202020204" pitchFamily="34" charset="0"/>
              </a:rPr>
              <a:t>*Other financing ‘use’ sub-functions will be recorded like expenditures.</a:t>
            </a:r>
          </a:p>
          <a:p>
            <a:pPr marL="285750" indent="0">
              <a:buNone/>
            </a:pPr>
            <a:r>
              <a:rPr lang="en-US" sz="1600" dirty="0">
                <a:solidFill>
                  <a:schemeClr val="accent1">
                    <a:lumMod val="50000"/>
                  </a:schemeClr>
                </a:solidFill>
                <a:latin typeface="Abadi Extra Light" panose="020B0604020202020204" pitchFamily="34" charset="0"/>
              </a:rPr>
              <a:t>*Expenditures will be recorded as an expenditure sub-function or activity. No expenditures will be recorded at the expenditure function level.</a:t>
            </a:r>
          </a:p>
          <a:p>
            <a:pPr marL="571500" indent="-285750">
              <a:buFontTx/>
              <a:buChar char="-"/>
            </a:pPr>
            <a:endParaRPr lang="en-US" sz="1600" b="1" dirty="0">
              <a:solidFill>
                <a:srgbClr val="C00000"/>
              </a:solidFill>
              <a:latin typeface="Abadi Extra Light" panose="020B0604020202020204" pitchFamily="34" charset="0"/>
            </a:endParaRPr>
          </a:p>
        </p:txBody>
      </p:sp>
      <p:sp>
        <p:nvSpPr>
          <p:cNvPr id="29" name="Rectangle 2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908A45B-BFB8-449F-B4B9-6E453F0BBF1A}"/>
              </a:ext>
            </a:extLst>
          </p:cNvPr>
          <p:cNvSpPr>
            <a:spLocks noGrp="1"/>
          </p:cNvSpPr>
          <p:nvPr>
            <p:ph sz="half" idx="2"/>
          </p:nvPr>
        </p:nvSpPr>
        <p:spPr/>
        <p:txBody>
          <a:bodyPr/>
          <a:lstStyle/>
          <a:p>
            <a:endParaRPr lang="en-US"/>
          </a:p>
        </p:txBody>
      </p:sp>
      <p:pic>
        <p:nvPicPr>
          <p:cNvPr id="7" name="Picture 6">
            <a:extLst>
              <a:ext uri="{FF2B5EF4-FFF2-40B4-BE49-F238E27FC236}">
                <a16:creationId xmlns:a16="http://schemas.microsoft.com/office/drawing/2014/main" id="{057760AD-1B55-4739-8B7C-5EF94AF4D930}"/>
              </a:ext>
            </a:extLst>
          </p:cNvPr>
          <p:cNvPicPr>
            <a:picLocks noChangeAspect="1"/>
          </p:cNvPicPr>
          <p:nvPr/>
        </p:nvPicPr>
        <p:blipFill>
          <a:blip r:embed="rId2"/>
          <a:stretch>
            <a:fillRect/>
          </a:stretch>
        </p:blipFill>
        <p:spPr>
          <a:xfrm>
            <a:off x="5517550" y="599930"/>
            <a:ext cx="6009366" cy="5747697"/>
          </a:xfrm>
          <a:prstGeom prst="rect">
            <a:avLst/>
          </a:prstGeom>
        </p:spPr>
      </p:pic>
    </p:spTree>
    <p:extLst>
      <p:ext uri="{BB962C8B-B14F-4D97-AF65-F5344CB8AC3E}">
        <p14:creationId xmlns:p14="http://schemas.microsoft.com/office/powerpoint/2010/main" val="18965000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9">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11">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6" name="Freeform: Shape 13">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gs>
                <a:gs pos="23000">
                  <a:schemeClr val="accent1"/>
                </a:gs>
                <a:gs pos="83000">
                  <a:schemeClr val="accent5"/>
                </a:gs>
                <a:gs pos="100000">
                  <a:schemeClr val="accent5"/>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F1D01347-51F7-48CE-8C7A-D1A2813CDCE4}"/>
              </a:ext>
            </a:extLst>
          </p:cNvPr>
          <p:cNvPicPr>
            <a:picLocks noChangeAspect="1"/>
          </p:cNvPicPr>
          <p:nvPr/>
        </p:nvPicPr>
        <p:blipFill>
          <a:blip r:embed="rId3"/>
          <a:stretch>
            <a:fillRect/>
          </a:stretch>
        </p:blipFill>
        <p:spPr>
          <a:xfrm>
            <a:off x="3496752" y="630930"/>
            <a:ext cx="5133179" cy="5596140"/>
          </a:xfrm>
          <a:prstGeom prst="rect">
            <a:avLst/>
          </a:prstGeom>
        </p:spPr>
      </p:pic>
    </p:spTree>
    <p:extLst>
      <p:ext uri="{BB962C8B-B14F-4D97-AF65-F5344CB8AC3E}">
        <p14:creationId xmlns:p14="http://schemas.microsoft.com/office/powerpoint/2010/main" val="2074993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DD1A706D-3A71-4EF9-AAA1-CF4FC2C19149}"/>
              </a:ext>
            </a:extLst>
          </p:cNvPr>
          <p:cNvSpPr>
            <a:spLocks noGrp="1"/>
          </p:cNvSpPr>
          <p:nvPr>
            <p:ph type="title"/>
          </p:nvPr>
        </p:nvSpPr>
        <p:spPr>
          <a:xfrm>
            <a:off x="589560" y="856180"/>
            <a:ext cx="4560584" cy="1128068"/>
          </a:xfrm>
        </p:spPr>
        <p:txBody>
          <a:bodyPr vert="horz" lIns="91440" tIns="45720" rIns="91440" bIns="45720" rtlCol="0" anchor="ctr">
            <a:normAutofit/>
          </a:bodyPr>
          <a:lstStyle/>
          <a:p>
            <a:pPr algn="ctr"/>
            <a:r>
              <a:rPr lang="en-US" sz="3700" dirty="0"/>
              <a:t>The Chart of Accounts</a:t>
            </a:r>
            <a:br>
              <a:rPr lang="en-US" sz="3700" dirty="0"/>
            </a:br>
            <a:r>
              <a:rPr lang="en-US" sz="1600" dirty="0"/>
              <a:t>for Governmental Funds</a:t>
            </a:r>
            <a:endParaRPr lang="en-US" sz="3700" dirty="0"/>
          </a:p>
        </p:txBody>
      </p:sp>
      <p:grpSp>
        <p:nvGrpSpPr>
          <p:cNvPr id="30" name="Group 22">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4" name="Rectangle 23">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24">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7" name="Rectangle 26">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2DFFA5C0-2984-40C6-A9DD-B64EF92DFED7}"/>
              </a:ext>
            </a:extLst>
          </p:cNvPr>
          <p:cNvSpPr>
            <a:spLocks noGrp="1"/>
          </p:cNvSpPr>
          <p:nvPr>
            <p:ph sz="half" idx="1"/>
          </p:nvPr>
        </p:nvSpPr>
        <p:spPr>
          <a:xfrm>
            <a:off x="590719" y="2330505"/>
            <a:ext cx="4559425" cy="3979585"/>
          </a:xfrm>
        </p:spPr>
        <p:txBody>
          <a:bodyPr vert="horz" lIns="91440" tIns="45720" rIns="91440" bIns="45720" rtlCol="0" anchor="ctr">
            <a:normAutofit fontScale="92500" lnSpcReduction="20000"/>
          </a:bodyPr>
          <a:lstStyle/>
          <a:p>
            <a:pPr marL="0"/>
            <a:r>
              <a:rPr lang="en-US" sz="2000" u="sng" dirty="0"/>
              <a:t>Adding a New Expense Account</a:t>
            </a:r>
          </a:p>
          <a:p>
            <a:pPr marL="514350"/>
            <a:r>
              <a:rPr lang="en-US" sz="2000" dirty="0"/>
              <a:t>Select “Lists/Chart of Accounts” from the Menu Bar</a:t>
            </a:r>
          </a:p>
          <a:p>
            <a:pPr marL="514350"/>
            <a:r>
              <a:rPr lang="en-US" sz="2000" dirty="0"/>
              <a:t>Click the “Account” button &amp; choose “New”</a:t>
            </a:r>
          </a:p>
          <a:p>
            <a:pPr marL="514350"/>
            <a:r>
              <a:rPr lang="en-US" sz="2000" dirty="0"/>
              <a:t>Choose an account type (EXPENSES)</a:t>
            </a:r>
          </a:p>
          <a:p>
            <a:pPr marL="514350"/>
            <a:r>
              <a:rPr lang="en-US" sz="2000" dirty="0"/>
              <a:t>Choose a detail type (OTHER BUSINESS EXPENSE)</a:t>
            </a:r>
          </a:p>
          <a:p>
            <a:pPr marL="514350"/>
            <a:r>
              <a:rPr lang="en-US" sz="2000" dirty="0"/>
              <a:t>Type a name (Specific Expenditure Subfunction or Activity per MAM) </a:t>
            </a:r>
          </a:p>
          <a:p>
            <a:pPr marL="514350"/>
            <a:r>
              <a:rPr lang="en-US" sz="2000" dirty="0"/>
              <a:t>Type a description (Expenditure Function)</a:t>
            </a:r>
          </a:p>
          <a:p>
            <a:pPr marL="514350"/>
            <a:r>
              <a:rPr lang="en-US" sz="2000" dirty="0"/>
              <a:t>Click “Save &amp; Close”</a:t>
            </a:r>
          </a:p>
        </p:txBody>
      </p:sp>
      <p:sp>
        <p:nvSpPr>
          <p:cNvPr id="29" name="Rectangle 28">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9101E83-D1E4-4DE7-A859-7E0A5E543E13}"/>
              </a:ext>
            </a:extLst>
          </p:cNvPr>
          <p:cNvSpPr>
            <a:spLocks noGrp="1"/>
          </p:cNvSpPr>
          <p:nvPr>
            <p:ph sz="half" idx="2"/>
          </p:nvPr>
        </p:nvSpPr>
        <p:spPr/>
        <p:txBody>
          <a:bodyPr>
            <a:normAutofit fontScale="92500" lnSpcReduction="20000"/>
          </a:bodyPr>
          <a:lstStyle/>
          <a:p>
            <a:endParaRPr lang="en-US"/>
          </a:p>
        </p:txBody>
      </p:sp>
      <p:pic>
        <p:nvPicPr>
          <p:cNvPr id="2" name="Picture 1">
            <a:extLst>
              <a:ext uri="{FF2B5EF4-FFF2-40B4-BE49-F238E27FC236}">
                <a16:creationId xmlns:a16="http://schemas.microsoft.com/office/drawing/2014/main" id="{904C155E-45C9-4CC9-B2D8-ACD706146E07}"/>
              </a:ext>
            </a:extLst>
          </p:cNvPr>
          <p:cNvPicPr>
            <a:picLocks noChangeAspect="1"/>
          </p:cNvPicPr>
          <p:nvPr/>
        </p:nvPicPr>
        <p:blipFill>
          <a:blip r:embed="rId2"/>
          <a:stretch>
            <a:fillRect/>
          </a:stretch>
        </p:blipFill>
        <p:spPr>
          <a:xfrm>
            <a:off x="5843489" y="661530"/>
            <a:ext cx="5839021" cy="5534304"/>
          </a:xfrm>
          <a:prstGeom prst="rect">
            <a:avLst/>
          </a:prstGeom>
        </p:spPr>
      </p:pic>
    </p:spTree>
    <p:extLst>
      <p:ext uri="{BB962C8B-B14F-4D97-AF65-F5344CB8AC3E}">
        <p14:creationId xmlns:p14="http://schemas.microsoft.com/office/powerpoint/2010/main" val="37966014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898</Words>
  <Application>Microsoft Office PowerPoint</Application>
  <PresentationFormat>Widescreen</PresentationFormat>
  <Paragraphs>114</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Abadi Extra Light</vt:lpstr>
      <vt:lpstr>Arial</vt:lpstr>
      <vt:lpstr>Berlin Sans FB</vt:lpstr>
      <vt:lpstr>Calibri</vt:lpstr>
      <vt:lpstr>Calibri Light</vt:lpstr>
      <vt:lpstr>Wingdings</vt:lpstr>
      <vt:lpstr>Office Theme</vt:lpstr>
      <vt:lpstr>QuickBooks Pro for Municipalities</vt:lpstr>
      <vt:lpstr>Class Tracking – Fund Accounting</vt:lpstr>
      <vt:lpstr>Setting up Classes (Funds) in QuickBooks</vt:lpstr>
      <vt:lpstr>The Chart of Accounts</vt:lpstr>
      <vt:lpstr>The Chart of Accounts</vt:lpstr>
      <vt:lpstr>Examples of how to record revenue in QuickBooks</vt:lpstr>
      <vt:lpstr>The Chart of Accounts</vt:lpstr>
      <vt:lpstr>PowerPoint Presentation</vt:lpstr>
      <vt:lpstr>The Chart of Accounts for Governmental Funds</vt:lpstr>
      <vt:lpstr>Example of General Government Expense Account  </vt:lpstr>
      <vt:lpstr>Adding Sub-Accounts </vt:lpstr>
      <vt:lpstr>Example of General Government Expense Account with Sub-Account (Sub-function or Activity)</vt:lpstr>
      <vt:lpstr>The Chart of Accounts for Enterprise Funds</vt:lpstr>
      <vt:lpstr>Example of Expense Account  for Enterprise Fund</vt:lpstr>
      <vt:lpstr>The Chart of Accounts</vt:lpstr>
      <vt:lpstr>Editing or Deleting Accounts</vt:lpstr>
      <vt:lpstr>TIPS</vt:lpstr>
      <vt:lpstr>PowerPoint Presentation</vt:lpstr>
      <vt:lpstr>Continue adding all Revenue and Expense Accounts that the Municipality will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QuickBooks Pro for Municipalities</dc:title>
  <dc:creator>DeSloover, Nicole</dc:creator>
  <cp:lastModifiedBy>Schnabel, Roger</cp:lastModifiedBy>
  <cp:revision>4</cp:revision>
  <cp:lastPrinted>2021-03-24T14:28:03Z</cp:lastPrinted>
  <dcterms:created xsi:type="dcterms:W3CDTF">2020-12-07T20:14:12Z</dcterms:created>
  <dcterms:modified xsi:type="dcterms:W3CDTF">2021-03-24T14:34:46Z</dcterms:modified>
</cp:coreProperties>
</file>